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374" r:id="rId3"/>
    <p:sldId id="392" r:id="rId4"/>
    <p:sldId id="386" r:id="rId5"/>
    <p:sldId id="355" r:id="rId6"/>
    <p:sldId id="365" r:id="rId7"/>
    <p:sldId id="380" r:id="rId8"/>
    <p:sldId id="377" r:id="rId9"/>
    <p:sldId id="378" r:id="rId10"/>
    <p:sldId id="387" r:id="rId11"/>
    <p:sldId id="388" r:id="rId12"/>
    <p:sldId id="366" r:id="rId13"/>
    <p:sldId id="382" r:id="rId14"/>
    <p:sldId id="394" r:id="rId15"/>
    <p:sldId id="396" r:id="rId16"/>
    <p:sldId id="389" r:id="rId17"/>
    <p:sldId id="384" r:id="rId18"/>
    <p:sldId id="3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6B2B"/>
    <a:srgbClr val="568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12" Type="http://schemas.openxmlformats.org/officeDocument/2006/relationships/image" Target="../media/image65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11" Type="http://schemas.openxmlformats.org/officeDocument/2006/relationships/image" Target="../media/image64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3.wmf"/><Relationship Id="rId1" Type="http://schemas.openxmlformats.org/officeDocument/2006/relationships/image" Target="../media/image18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10" Type="http://schemas.openxmlformats.org/officeDocument/2006/relationships/image" Target="../media/image17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4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4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7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5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5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716-E2C8-46A1-B3C6-73B4C24950B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0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BB716-E2C8-46A1-B3C6-73B4C24950BF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E84FC-3AA8-4AA0-B6C6-C1CD8010B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7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0.png"/><Relationship Id="rId7" Type="http://schemas.openxmlformats.org/officeDocument/2006/relationships/image" Target="../media/image4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png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55.png"/><Relationship Id="rId10" Type="http://schemas.openxmlformats.org/officeDocument/2006/relationships/image" Target="../media/image27.wmf"/><Relationship Id="rId4" Type="http://schemas.openxmlformats.org/officeDocument/2006/relationships/image" Target="../media/image54.png"/><Relationship Id="rId9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63.png"/><Relationship Id="rId3" Type="http://schemas.openxmlformats.org/officeDocument/2006/relationships/image" Target="../media/image50.png"/><Relationship Id="rId7" Type="http://schemas.openxmlformats.org/officeDocument/2006/relationships/image" Target="../media/image64.png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0.png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29.wmf"/><Relationship Id="rId10" Type="http://schemas.openxmlformats.org/officeDocument/2006/relationships/image" Target="../media/image65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31.bin"/><Relationship Id="rId3" Type="http://schemas.openxmlformats.org/officeDocument/2006/relationships/image" Target="../media/image67.png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1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73.png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68.png"/><Relationship Id="rId15" Type="http://schemas.openxmlformats.org/officeDocument/2006/relationships/image" Target="../media/image76.png"/><Relationship Id="rId10" Type="http://schemas.openxmlformats.org/officeDocument/2006/relationships/image" Target="../media/image75.png"/><Relationship Id="rId4" Type="http://schemas.openxmlformats.org/officeDocument/2006/relationships/image" Target="../media/image71.png"/><Relationship Id="rId9" Type="http://schemas.openxmlformats.org/officeDocument/2006/relationships/image" Target="../media/image74.png"/><Relationship Id="rId14" Type="http://schemas.openxmlformats.org/officeDocument/2006/relationships/image" Target="../media/image5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39.bin"/><Relationship Id="rId3" Type="http://schemas.openxmlformats.org/officeDocument/2006/relationships/oleObject" Target="../embeddings/oleObject32.bin"/><Relationship Id="rId21" Type="http://schemas.openxmlformats.org/officeDocument/2006/relationships/image" Target="../media/image62.wmf"/><Relationship Id="rId7" Type="http://schemas.openxmlformats.org/officeDocument/2006/relationships/image" Target="../media/image500.png"/><Relationship Id="rId12" Type="http://schemas.openxmlformats.org/officeDocument/2006/relationships/oleObject" Target="../embeddings/oleObject36.bin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0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55.wmf"/><Relationship Id="rId11" Type="http://schemas.openxmlformats.org/officeDocument/2006/relationships/image" Target="../media/image57.wmf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59.wmf"/><Relationship Id="rId23" Type="http://schemas.openxmlformats.org/officeDocument/2006/relationships/image" Target="../media/image57.png"/><Relationship Id="rId10" Type="http://schemas.openxmlformats.org/officeDocument/2006/relationships/oleObject" Target="../embeddings/oleObject35.bin"/><Relationship Id="rId19" Type="http://schemas.openxmlformats.org/officeDocument/2006/relationships/image" Target="../media/image61.wmf"/><Relationship Id="rId4" Type="http://schemas.openxmlformats.org/officeDocument/2006/relationships/image" Target="../media/image54.wmf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37.bin"/><Relationship Id="rId22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48.bin"/><Relationship Id="rId26" Type="http://schemas.openxmlformats.org/officeDocument/2006/relationships/oleObject" Target="../embeddings/oleObject52.bin"/><Relationship Id="rId3" Type="http://schemas.openxmlformats.org/officeDocument/2006/relationships/oleObject" Target="../embeddings/oleObject41.bin"/><Relationship Id="rId21" Type="http://schemas.openxmlformats.org/officeDocument/2006/relationships/image" Target="../media/image62.wmf"/><Relationship Id="rId7" Type="http://schemas.openxmlformats.org/officeDocument/2006/relationships/image" Target="../media/image66.png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60.wmf"/><Relationship Id="rId25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49.bin"/><Relationship Id="rId29" Type="http://schemas.openxmlformats.org/officeDocument/2006/relationships/image" Target="../media/image65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5.wmf"/><Relationship Id="rId11" Type="http://schemas.openxmlformats.org/officeDocument/2006/relationships/image" Target="../media/image57.wmf"/><Relationship Id="rId24" Type="http://schemas.openxmlformats.org/officeDocument/2006/relationships/oleObject" Target="../embeddings/oleObject51.bin"/><Relationship Id="rId5" Type="http://schemas.openxmlformats.org/officeDocument/2006/relationships/oleObject" Target="../embeddings/oleObject42.bin"/><Relationship Id="rId15" Type="http://schemas.openxmlformats.org/officeDocument/2006/relationships/image" Target="../media/image59.wmf"/><Relationship Id="rId23" Type="http://schemas.openxmlformats.org/officeDocument/2006/relationships/oleObject" Target="../embeddings/oleObject50.bin"/><Relationship Id="rId28" Type="http://schemas.openxmlformats.org/officeDocument/2006/relationships/oleObject" Target="../embeddings/oleObject53.bin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61.wmf"/><Relationship Id="rId4" Type="http://schemas.openxmlformats.org/officeDocument/2006/relationships/image" Target="../media/image54.wmf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46.bin"/><Relationship Id="rId22" Type="http://schemas.openxmlformats.org/officeDocument/2006/relationships/image" Target="../media/image51.png"/><Relationship Id="rId27" Type="http://schemas.openxmlformats.org/officeDocument/2006/relationships/image" Target="../media/image6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4.bin"/><Relationship Id="rId7" Type="http://schemas.openxmlformats.org/officeDocument/2006/relationships/image" Target="../media/image67.wmf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5.bin"/><Relationship Id="rId11" Type="http://schemas.openxmlformats.org/officeDocument/2006/relationships/oleObject" Target="../embeddings/oleObject56.bin"/><Relationship Id="rId5" Type="http://schemas.openxmlformats.org/officeDocument/2006/relationships/image" Target="../media/image770.png"/><Relationship Id="rId10" Type="http://schemas.openxmlformats.org/officeDocument/2006/relationships/image" Target="../media/image80.png"/><Relationship Id="rId4" Type="http://schemas.openxmlformats.org/officeDocument/2006/relationships/image" Target="../media/image66.wmf"/><Relationship Id="rId9" Type="http://schemas.openxmlformats.org/officeDocument/2006/relationships/image" Target="../media/image79.png"/><Relationship Id="rId14" Type="http://schemas.openxmlformats.org/officeDocument/2006/relationships/image" Target="../media/image6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77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74.wmf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6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75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5.wmf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.png"/><Relationship Id="rId5" Type="http://schemas.openxmlformats.org/officeDocument/2006/relationships/image" Target="../media/image4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png"/><Relationship Id="rId1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7.wmf"/><Relationship Id="rId3" Type="http://schemas.openxmlformats.org/officeDocument/2006/relationships/image" Target="../media/image17.png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20.bin"/><Relationship Id="rId3" Type="http://schemas.openxmlformats.org/officeDocument/2006/relationships/image" Target="../media/image24.png"/><Relationship Id="rId21" Type="http://schemas.openxmlformats.org/officeDocument/2006/relationships/image" Target="../media/image25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0.wmf"/><Relationship Id="rId5" Type="http://schemas.openxmlformats.org/officeDocument/2006/relationships/image" Target="../media/image18.wmf"/><Relationship Id="rId15" Type="http://schemas.openxmlformats.org/officeDocument/2006/relationships/image" Target="../media/image22.wmf"/><Relationship Id="rId23" Type="http://schemas.openxmlformats.org/officeDocument/2006/relationships/image" Target="../media/image17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24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10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6.png"/><Relationship Id="rId15" Type="http://schemas.openxmlformats.org/officeDocument/2006/relationships/image" Target="../media/image32.png"/><Relationship Id="rId10" Type="http://schemas.openxmlformats.org/officeDocument/2006/relationships/image" Target="../media/image61.png"/><Relationship Id="rId19" Type="http://schemas.openxmlformats.org/officeDocument/2006/relationships/image" Target="../media/image36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51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277876" y="1155287"/>
            <a:ext cx="10458441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</a:rPr>
              <a:t>Tiết</a:t>
            </a:r>
            <a:r>
              <a:rPr lang="en-US" sz="4000" b="1" dirty="0">
                <a:solidFill>
                  <a:srgbClr val="FFFF00"/>
                </a:solidFill>
              </a:rPr>
              <a:t> 50 . </a:t>
            </a:r>
            <a:r>
              <a:rPr lang="vi-VN" sz="4000" b="1" dirty="0">
                <a:solidFill>
                  <a:srgbClr val="FFFF00"/>
                </a:solidFill>
              </a:rPr>
              <a:t>CÔNG THỨC NGHIỆM CỦA PHƯƠNG TRÌNH BẬC HAI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3540" y="4599210"/>
            <a:ext cx="7965440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FFFF00"/>
                </a:solidFill>
              </a:rPr>
              <a:t>Giáo viên dạy : </a:t>
            </a:r>
            <a:r>
              <a:rPr lang="en-US" sz="2800" b="1" dirty="0" err="1">
                <a:solidFill>
                  <a:srgbClr val="FFFF00"/>
                </a:solidFill>
              </a:rPr>
              <a:t>Nguyễn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Thị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Hạnh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06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9359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vi-VN" sz="2600" dirty="0">
                    <a:solidFill>
                      <a:srgbClr val="FFFF00"/>
                    </a:solidFill>
                  </a:rPr>
                  <a:t>Bài 2: Cho phương trình (ẩn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vi-VN" sz="2600" b="0" i="0" smtClean="0">
                        <a:solidFill>
                          <a:srgbClr val="FFFF00"/>
                        </a:solidFill>
                        <a:latin typeface="Cambria Math"/>
                      </a:rPr>
                      <m:t>    </m:t>
                    </m:r>
                    <m:sSup>
                      <m:sSupPr>
                        <m:ctrlPr>
                          <a:rPr lang="vi-VN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−2</m:t>
                    </m:r>
                    <m:d>
                      <m:dPr>
                        <m:ctrlP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𝑥</m:t>
                    </m:r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=0.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</a:rPr>
                  <a:t> </a:t>
                </a:r>
                <a:endParaRPr lang="en-US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9359"/>
                <a:ext cx="10515600" cy="1325563"/>
              </a:xfrm>
              <a:blipFill rotWithShape="1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8071" y="946467"/>
                <a:ext cx="11600867" cy="1407102"/>
              </a:xfrm>
            </p:spPr>
            <p:txBody>
              <a:bodyPr/>
              <a:lstStyle/>
              <a:p>
                <a:pPr marL="514350" indent="-514350">
                  <a:buAutoNum type="alphaLcParenR"/>
                </a:pPr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Giải phương trình với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𝑚</m:t>
                    </m:r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=−</m:t>
                    </m:r>
                    <m:r>
                      <a:rPr lang="vi-VN" sz="2600" b="0" i="0" smtClean="0">
                        <a:solidFill>
                          <a:srgbClr val="FFFF00"/>
                        </a:solidFill>
                        <a:latin typeface="Cambria Math"/>
                      </a:rPr>
                      <m:t>3.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 </a:t>
                </a:r>
              </a:p>
              <a:p>
                <a:pPr marL="514350" indent="-514350">
                  <a:buAutoNum type="alphaLcParenR"/>
                </a:pPr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Với giá trị nào của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 thì phương trình có nghiệm kép? Tìm nghiệm kép đó.</a:t>
                </a:r>
                <a:endParaRPr lang="en-US" sz="2600" dirty="0">
                  <a:solidFill>
                    <a:srgbClr val="FFFF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071" y="946467"/>
                <a:ext cx="11600867" cy="1407102"/>
              </a:xfrm>
              <a:blipFill rotWithShape="1">
                <a:blip r:embed="rId3"/>
                <a:stretch>
                  <a:fillRect l="-788" t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80993" y="1896396"/>
                <a:ext cx="945803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lphaLcParenR"/>
                </a:pPr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=−3</m:t>
                    </m:r>
                  </m:oMath>
                </a14:m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 ta có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vi-VN" sz="2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+14</m:t>
                    </m:r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+9=0.</m:t>
                    </m:r>
                  </m:oMath>
                </a14:m>
                <a:endParaRPr lang="vi-VN" sz="2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993" y="1896396"/>
                <a:ext cx="9458036" cy="492443"/>
              </a:xfrm>
              <a:prstGeom prst="rect">
                <a:avLst/>
              </a:prstGeom>
              <a:blipFill rotWithShape="1">
                <a:blip r:embed="rId4"/>
                <a:stretch>
                  <a:fillRect l="-1032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149" y="2833033"/>
                <a:ext cx="6743701" cy="1331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>
                    <a:solidFill>
                      <a:schemeClr val="bg1"/>
                    </a:solidFill>
                    <a:latin typeface="+mj-lt"/>
                  </a:rPr>
                  <a:t>	</a:t>
                </a:r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Vậy phương trình có hai nghiệm phân biệt</a:t>
                </a:r>
                <a:endParaRPr lang="en-US" sz="2600" dirty="0">
                  <a:solidFill>
                    <a:schemeClr val="bg1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vi-VN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vi-VN" sz="26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−7+ </m:t>
                          </m:r>
                          <m:rad>
                            <m:radPr>
                              <m:degHide m:val="on"/>
                              <m:ctrlPr>
                                <a:rPr lang="vi-VN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40</m:t>
                              </m:r>
                            </m:e>
                          </m:rad>
                        </m:num>
                        <m:den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vi-VN" sz="2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=−7+2</m:t>
                      </m:r>
                      <m:rad>
                        <m:radPr>
                          <m:degHide m:val="on"/>
                          <m:ctrlPr>
                            <a:rPr lang="vi-VN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</m:rad>
                      <m:r>
                        <a:rPr lang="en-US" sz="26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vi-VN" sz="2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9" y="2833033"/>
                <a:ext cx="6743701" cy="1331583"/>
              </a:xfrm>
              <a:prstGeom prst="rect">
                <a:avLst/>
              </a:prstGeom>
              <a:blipFill rotWithShape="1">
                <a:blip r:embed="rId5"/>
                <a:stretch>
                  <a:fillRect t="-4587" r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97137" y="1903095"/>
            <a:ext cx="10252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schemeClr val="bg1"/>
                </a:solidFill>
                <a:latin typeface="+mj-lt"/>
              </a:rPr>
              <a:t>Giải:</a:t>
            </a:r>
            <a:endParaRPr lang="en-US" sz="2600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69139" y="4765502"/>
                <a:ext cx="474352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∆=</m:t>
                    </m:r>
                    <m:sSup>
                      <m:sSupPr>
                        <m:ctrlP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(14)</m:t>
                        </m:r>
                      </m:e>
                      <m:sup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−4.</m:t>
                    </m:r>
                    <m:r>
                      <a:rPr lang="en-US" sz="26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1.9</m:t>
                    </m:r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=160&gt;0.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 </a:t>
                </a:r>
                <a:endParaRPr lang="en-US" sz="2600" dirty="0">
                  <a:solidFill>
                    <a:srgbClr val="FFFF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139" y="4765502"/>
                <a:ext cx="4743523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1998" y="5257945"/>
                <a:ext cx="11831782" cy="1331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       Vậy phương trình có hai nghiệm phân biệt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6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vi-VN" sz="26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vi-VN" sz="2600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−14+</m:t>
                          </m:r>
                          <m:rad>
                            <m:radPr>
                              <m:degHide m:val="on"/>
                              <m:ctrlPr>
                                <a:rPr lang="vi-VN" sz="2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600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160</m:t>
                              </m:r>
                            </m:e>
                          </m:rad>
                        </m:num>
                        <m:den>
                          <m:r>
                            <a:rPr lang="vi-VN" sz="2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vi-VN" sz="2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r>
                        <a:rPr lang="vi-VN" sz="2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7+2</m:t>
                      </m:r>
                      <m:rad>
                        <m:radPr>
                          <m:degHide m:val="on"/>
                          <m:ctrlPr>
                            <a:rPr lang="vi-VN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</m:rad>
                      <m:r>
                        <a:rPr lang="vi-VN" sz="2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;          </m:t>
                      </m:r>
                      <m:sSub>
                        <m:sSubPr>
                          <m:ctrlPr>
                            <a:rPr lang="vi-VN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6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vi-VN" sz="2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vi-VN" sz="2600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6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−14</m:t>
                          </m:r>
                          <m:r>
                            <a:rPr lang="vi-VN" sz="2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vi-VN" sz="2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6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160</m:t>
                              </m:r>
                            </m:e>
                          </m:rad>
                        </m:num>
                        <m:den>
                          <m:r>
                            <a:rPr lang="vi-VN" sz="26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vi-VN" sz="2600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r>
                        <a:rPr lang="vi-VN" sz="2600" i="1">
                          <a:solidFill>
                            <a:srgbClr val="FFFF00"/>
                          </a:solidFill>
                          <a:latin typeface="Cambria Math"/>
                        </a:rPr>
                        <m:t>7</m:t>
                      </m:r>
                      <m:r>
                        <a:rPr lang="vi-VN" sz="2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r>
                        <a:rPr lang="vi-VN" sz="2600" i="1">
                          <a:solidFill>
                            <a:srgbClr val="FFFF00"/>
                          </a:solidFill>
                          <a:latin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vi-VN" sz="2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6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</m:rad>
                      <m:r>
                        <a:rPr lang="vi-VN" sz="2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 .</m:t>
                      </m:r>
                    </m:oMath>
                  </m:oMathPara>
                </a14:m>
                <a:endParaRPr lang="vi-VN" sz="2600" dirty="0">
                  <a:solidFill>
                    <a:srgbClr val="FFFF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98" y="5257945"/>
                <a:ext cx="11831782" cy="1331583"/>
              </a:xfrm>
              <a:prstGeom prst="rect">
                <a:avLst/>
              </a:prstGeom>
              <a:blipFill rotWithShape="1">
                <a:blip r:embed="rId7"/>
                <a:stretch>
                  <a:fillRect t="-4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14477" y="2397740"/>
                <a:ext cx="358232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vi-VN" sz="2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vi-VN" sz="2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vi-VN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</m:e>
                      <m:sup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vi-VN" sz="2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1.9</m:t>
                    </m:r>
                    <m:r>
                      <a:rPr lang="vi-VN" sz="2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=40&gt;0.</m:t>
                    </m:r>
                  </m:oMath>
                </a14:m>
                <a:r>
                  <a:rPr lang="vi-VN" sz="2600" dirty="0">
                    <a:solidFill>
                      <a:schemeClr val="bg1"/>
                    </a:solidFill>
                  </a:rPr>
                  <a:t> </a:t>
                </a: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477" y="2397740"/>
                <a:ext cx="3582327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356483" y="3287386"/>
                <a:ext cx="4635884" cy="931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vi-VN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vi-VN" sz="26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−7− </m:t>
                          </m:r>
                          <m:rad>
                            <m:radPr>
                              <m:degHide m:val="on"/>
                              <m:ctrlPr>
                                <a:rPr lang="vi-VN" sz="2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6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40</m:t>
                              </m:r>
                            </m:e>
                          </m:rad>
                        </m:num>
                        <m:den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vi-VN" sz="2600" i="1">
                          <a:solidFill>
                            <a:schemeClr val="bg1"/>
                          </a:solidFill>
                          <a:latin typeface="Cambria Math"/>
                        </a:rPr>
                        <m:t>=−7−2</m:t>
                      </m:r>
                      <m:rad>
                        <m:radPr>
                          <m:degHide m:val="on"/>
                          <m:ctrlPr>
                            <a:rPr lang="vi-VN" sz="2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</m:rad>
                      <m:r>
                        <a:rPr lang="vi-VN" sz="2600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vi-VN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483" y="3287386"/>
                <a:ext cx="4635884" cy="93147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87976" y="4232060"/>
            <a:ext cx="60128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u="sng" dirty="0">
                <a:solidFill>
                  <a:srgbClr val="FFFF00"/>
                </a:solidFill>
                <a:latin typeface="+mj-lt"/>
              </a:rPr>
              <a:t>* Nếu dùng công thức nghiệm </a:t>
            </a:r>
            <a:endParaRPr lang="en-US" sz="2600" u="sng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180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4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39796" y="189641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vi-VN" sz="2600" dirty="0">
                    <a:solidFill>
                      <a:srgbClr val="FFFF00"/>
                    </a:solidFill>
                  </a:rPr>
                  <a:t>Bài 2: Cho phương trình (ẩn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−2</m:t>
                    </m:r>
                    <m:d>
                      <m:dPr>
                        <m:ctrlP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𝑥</m:t>
                    </m:r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=0.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</a:rPr>
                  <a:t> </a:t>
                </a:r>
                <a:endParaRPr lang="en-US" sz="2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39796" y="189641"/>
                <a:ext cx="10515600" cy="1325563"/>
              </a:xfrm>
              <a:blipFill rotWithShape="1">
                <a:blip r:embed="rId3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7096" y="1031313"/>
                <a:ext cx="11600867" cy="1407102"/>
              </a:xfrm>
            </p:spPr>
            <p:txBody>
              <a:bodyPr/>
              <a:lstStyle/>
              <a:p>
                <a:pPr marL="514350" indent="-514350">
                  <a:buAutoNum type="alphaLcParenR"/>
                </a:pPr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Giải phương trình với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𝑚</m:t>
                    </m:r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=−</m:t>
                    </m:r>
                    <m:r>
                      <a:rPr lang="vi-VN" sz="2600" b="0" i="0" smtClean="0">
                        <a:solidFill>
                          <a:srgbClr val="FFFF00"/>
                        </a:solidFill>
                        <a:latin typeface="Cambria Math"/>
                      </a:rPr>
                      <m:t>3.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 </a:t>
                </a:r>
              </a:p>
              <a:p>
                <a:pPr marL="514350" indent="-514350">
                  <a:buAutoNum type="alphaLcParenR"/>
                </a:pPr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Với giá trị nào của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 thì phương trình có nghiệm kép? Tìm nghiệm kép đó.</a:t>
                </a:r>
                <a:endParaRPr lang="en-US" sz="2600" dirty="0">
                  <a:solidFill>
                    <a:srgbClr val="FFFF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096" y="1031313"/>
                <a:ext cx="11600867" cy="1407102"/>
              </a:xfrm>
              <a:blipFill rotWithShape="1">
                <a:blip r:embed="rId4"/>
                <a:stretch>
                  <a:fillRect l="-788" t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/>
              <p:cNvSpPr txBox="1">
                <a:spLocks/>
              </p:cNvSpPr>
              <p:nvPr/>
            </p:nvSpPr>
            <p:spPr>
              <a:xfrm>
                <a:off x="629227" y="3700589"/>
                <a:ext cx="8655050" cy="85841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vi-VN" sz="2600" dirty="0">
                    <a:solidFill>
                      <a:schemeClr val="bg1"/>
                    </a:solidFill>
                  </a:rPr>
                  <a:t> Phương trình có nghiệm kép khi và chỉ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vi-VN" sz="2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vi-VN" sz="26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endParaRPr lang="vi-VN" sz="2600" i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27" y="3700589"/>
                <a:ext cx="8655050" cy="858411"/>
              </a:xfrm>
              <a:prstGeom prst="rect">
                <a:avLst/>
              </a:prstGeom>
              <a:blipFill rotWithShape="1">
                <a:blip r:embed="rId5"/>
                <a:stretch>
                  <a:fillRect l="-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9227" y="5088292"/>
                <a:ext cx="854392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 phương trình có nghiệm kép </a:t>
                </a:r>
              </a:p>
              <a:p>
                <a:endParaRPr lang="en-US" sz="2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27" y="5088292"/>
                <a:ext cx="8543925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1213" t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27426" y="2111468"/>
                <a:ext cx="4250138" cy="209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600" dirty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vi-VN" sz="26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vi-VN" sz="2600" b="0" i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   </m:t>
                    </m:r>
                    <m:sSup>
                      <m:sSupPr>
                        <m:ctrlPr>
                          <a:rPr lang="vi-VN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vi-VN" sz="2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vi-VN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−4)</m:t>
                        </m:r>
                      </m:e>
                      <m:sup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vi-VN" sz="2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1.</m:t>
                    </m:r>
                    <m:sSup>
                      <m:sSupPr>
                        <m:ctrlPr>
                          <a:rPr lang="vi-VN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600" dirty="0">
                  <a:solidFill>
                    <a:schemeClr val="bg1"/>
                  </a:solidFill>
                  <a:ea typeface="Cambria Math"/>
                </a:endParaRPr>
              </a:p>
              <a:p>
                <a:r>
                  <a:rPr lang="vi-VN" sz="2600" dirty="0">
                    <a:solidFill>
                      <a:schemeClr val="bg1"/>
                    </a:solidFill>
                    <a:ea typeface="Cambria Math"/>
                  </a:rPr>
                  <a:t>       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 </m:t>
                    </m:r>
                    <m:sSup>
                      <m:sSupPr>
                        <m:ctrlPr>
                          <a:rPr lang="vi-VN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vi-VN" sz="2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−8</m:t>
                    </m:r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+16−</m:t>
                    </m:r>
                    <m:sSup>
                      <m:sSupPr>
                        <m:ctrlPr>
                          <a:rPr lang="vi-VN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vi-VN" sz="2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600" dirty="0">
                  <a:solidFill>
                    <a:schemeClr val="bg1"/>
                  </a:solidFill>
                  <a:ea typeface="Cambria Math"/>
                </a:endParaRPr>
              </a:p>
              <a:p>
                <a:r>
                  <a:rPr lang="vi-VN" sz="2600" dirty="0">
                    <a:solidFill>
                      <a:schemeClr val="bg1"/>
                    </a:solidFill>
                    <a:ea typeface="Cambria Math"/>
                  </a:rPr>
                  <a:t>       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=−8</m:t>
                    </m:r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+16</m:t>
                    </m:r>
                  </m:oMath>
                </a14:m>
                <a:endParaRPr lang="vi-VN" sz="2600" dirty="0">
                  <a:solidFill>
                    <a:schemeClr val="bg1"/>
                  </a:solidFill>
                  <a:ea typeface="Cambria Math"/>
                </a:endParaRPr>
              </a:p>
              <a:p>
                <a:r>
                  <a:rPr lang="vi-VN" sz="2600" dirty="0">
                    <a:solidFill>
                      <a:schemeClr val="bg1"/>
                    </a:solidFill>
                    <a:ea typeface="Cambria Math"/>
                  </a:rPr>
                  <a:t>       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8</m:t>
                    </m:r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−2)</m:t>
                    </m:r>
                  </m:oMath>
                </a14:m>
                <a:r>
                  <a:rPr lang="en-US" sz="2600" dirty="0">
                    <a:solidFill>
                      <a:schemeClr val="bg1"/>
                    </a:solidFill>
                    <a:ea typeface="Cambria Math"/>
                  </a:rPr>
                  <a:t>.</a:t>
                </a:r>
                <a:endParaRPr lang="vi-VN" sz="2600" dirty="0">
                  <a:solidFill>
                    <a:schemeClr val="bg1"/>
                  </a:solidFill>
                  <a:ea typeface="Cambria Math"/>
                </a:endParaRPr>
              </a:p>
              <a:p>
                <a:r>
                  <a:rPr lang="vi-VN" sz="2600" dirty="0">
                    <a:solidFill>
                      <a:schemeClr val="bg1"/>
                    </a:solidFill>
                  </a:rPr>
                  <a:t>     </a:t>
                </a:r>
                <a:endParaRPr lang="en-US" sz="2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426" y="2111468"/>
                <a:ext cx="4250138" cy="209288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29227" y="2120993"/>
            <a:ext cx="1609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schemeClr val="bg1"/>
                </a:solidFill>
                <a:latin typeface="+mj-lt"/>
              </a:rPr>
              <a:t>Giải:  b)</a:t>
            </a:r>
            <a:endParaRPr lang="en-US" sz="2600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6326" y="6011622"/>
                <a:ext cx="11762799" cy="49244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c) Với giá trị nào của </a:t>
                </a:r>
                <a14:m>
                  <m:oMath xmlns:m="http://schemas.openxmlformats.org/officeDocument/2006/math">
                    <m:r>
                      <a:rPr lang="vi-VN" sz="2600" i="1">
                        <a:solidFill>
                          <a:srgbClr val="FFFF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 thì phương trình có hai nghiệm phân biệt? Vô nghiệm?</a:t>
                </a:r>
                <a:endParaRPr lang="en-US" sz="2600" dirty="0">
                  <a:solidFill>
                    <a:srgbClr val="FFFF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6" y="6011622"/>
                <a:ext cx="11762799" cy="492443"/>
              </a:xfrm>
              <a:prstGeom prst="rect">
                <a:avLst/>
              </a:prstGeom>
              <a:blipFill rotWithShape="1">
                <a:blip r:embed="rId8"/>
                <a:stretch>
                  <a:fillRect l="-880" t="-10843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489995"/>
              </p:ext>
            </p:extLst>
          </p:nvPr>
        </p:nvGraphicFramePr>
        <p:xfrm>
          <a:off x="7514951" y="3960268"/>
          <a:ext cx="2448920" cy="94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4" name="Equation" r:id="rId9" imgW="1054080" imgH="406080" progId="Equation.DSMT4">
                  <p:embed/>
                </p:oleObj>
              </mc:Choice>
              <mc:Fallback>
                <p:oleObj name="Equation" r:id="rId9" imgW="10540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14951" y="3960268"/>
                        <a:ext cx="2448920" cy="94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225215"/>
              </p:ext>
            </p:extLst>
          </p:nvPr>
        </p:nvGraphicFramePr>
        <p:xfrm>
          <a:off x="6167725" y="4933146"/>
          <a:ext cx="2594263" cy="829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5" name="Equation" r:id="rId11" imgW="1231560" imgH="393480" progId="Equation.DSMT4">
                  <p:embed/>
                </p:oleObj>
              </mc:Choice>
              <mc:Fallback>
                <p:oleObj name="Equation" r:id="rId11" imgW="1231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67725" y="4933146"/>
                        <a:ext cx="2594263" cy="829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470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8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2533" y="274897"/>
                <a:ext cx="10515600" cy="1300635"/>
              </a:xfrm>
            </p:spPr>
            <p:txBody>
              <a:bodyPr>
                <a:normAutofit/>
              </a:bodyPr>
              <a:lstStyle/>
              <a:p>
                <a:r>
                  <a:rPr lang="vi-VN" sz="2800" dirty="0">
                    <a:solidFill>
                      <a:srgbClr val="FFFF00"/>
                    </a:solidFill>
                  </a:rPr>
                  <a:t>Bài 3: Cho phương trình 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+2</m:t>
                    </m:r>
                    <m:r>
                      <a:rPr lang="vi-VN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𝑚𝑥</m:t>
                    </m:r>
                    <m:r>
                      <a:rPr lang="vi-VN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+1=0 (1).</m:t>
                    </m:r>
                  </m:oMath>
                </a14:m>
                <a:br>
                  <a:rPr lang="vi-VN" sz="4000" dirty="0">
                    <a:solidFill>
                      <a:srgbClr val="FFFF00"/>
                    </a:solidFill>
                  </a:rPr>
                </a:br>
                <a:r>
                  <a:rPr lang="vi-VN" sz="2800" dirty="0">
                    <a:solidFill>
                      <a:srgbClr val="FFFF00"/>
                    </a:solidFill>
                  </a:rPr>
                  <a:t>Với giá trị nào của m thì phương trình vô nghiệm? </a:t>
                </a:r>
                <a:r>
                  <a:rPr lang="vi-VN" sz="4000" dirty="0">
                    <a:solidFill>
                      <a:schemeClr val="bg1"/>
                    </a:solidFill>
                  </a:rPr>
                  <a:t>	</a:t>
                </a:r>
                <a:r>
                  <a:rPr lang="vi-VN" dirty="0">
                    <a:solidFill>
                      <a:schemeClr val="bg1"/>
                    </a:solidFill>
                  </a:rPr>
                  <a:t>		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2533" y="274897"/>
                <a:ext cx="10515600" cy="1300635"/>
              </a:xfrm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629807"/>
              </p:ext>
            </p:extLst>
          </p:nvPr>
        </p:nvGraphicFramePr>
        <p:xfrm>
          <a:off x="6428648" y="4136860"/>
          <a:ext cx="35274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8" name="Equation" r:id="rId4" imgW="1650960" imgH="457200" progId="Equation.DSMT4">
                  <p:embed/>
                </p:oleObj>
              </mc:Choice>
              <mc:Fallback>
                <p:oleObj name="Equation" r:id="rId4" imgW="165096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8648" y="4136860"/>
                        <a:ext cx="3527425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3941436" y="358593"/>
            <a:ext cx="390524" cy="504826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5938" y="1890314"/>
            <a:ext cx="11543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  <a:latin typeface="+mj-lt"/>
              </a:rPr>
              <a:t>Một bạn trình bày lời giải như sau. Theo em, lời giải của bạn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10542" y="2381268"/>
                <a:ext cx="3815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solidFill>
                      <a:schemeClr val="bg1"/>
                    </a:solidFill>
                    <a:latin typeface="+mj-lt"/>
                  </a:rPr>
                  <a:t>Giải: Ta có</a:t>
                </a:r>
                <a14:m>
                  <m:oMath xmlns:m="http://schemas.openxmlformats.org/officeDocument/2006/math">
                    <m:r>
                      <a:rPr lang="vi-VN" sz="28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vi-VN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vi-V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vi-VN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vi-V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vi-V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vi-V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42" y="2381268"/>
                <a:ext cx="3815981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3195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75938" y="2920470"/>
                <a:ext cx="6783460" cy="586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solidFill>
                      <a:schemeClr val="bg1"/>
                    </a:solidFill>
                    <a:latin typeface="+mj-lt"/>
                  </a:rPr>
                  <a:t>Phương trình vô nghiệm khi và chỉ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vi-VN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vi-V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&lt;0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endParaRPr lang="en-US" sz="28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38" y="2920470"/>
                <a:ext cx="6783460" cy="586827"/>
              </a:xfrm>
              <a:prstGeom prst="rect">
                <a:avLst/>
              </a:prstGeom>
              <a:blipFill rotWithShape="1">
                <a:blip r:embed="rId7"/>
                <a:stretch>
                  <a:fillRect l="-1797" t="-1145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272553"/>
              </p:ext>
            </p:extLst>
          </p:nvPr>
        </p:nvGraphicFramePr>
        <p:xfrm>
          <a:off x="7346950" y="2911463"/>
          <a:ext cx="367982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9" name="Equation" r:id="rId8" imgW="1447560" imgH="495000" progId="Equation.DSMT4">
                  <p:embed/>
                </p:oleObj>
              </mc:Choice>
              <mc:Fallback>
                <p:oleObj name="Equation" r:id="rId8" imgW="144756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46950" y="2911463"/>
                        <a:ext cx="3679825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16084" y="5569620"/>
                <a:ext cx="908849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vi-VN" sz="2800" dirty="0">
                    <a:solidFill>
                      <a:srgbClr val="FFFF00"/>
                    </a:solidFill>
                    <a:latin typeface="+mj-lt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FFFF00"/>
                        </a:solidFill>
                        <a:latin typeface="Cambria Math"/>
                      </a:rPr>
                      <m:t>𝑚</m:t>
                    </m:r>
                    <m:r>
                      <a:rPr lang="vi-VN" sz="2800" i="1">
                        <a:solidFill>
                          <a:srgbClr val="FFFF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vi-VN" sz="2800" dirty="0">
                    <a:solidFill>
                      <a:srgbClr val="FFFF00"/>
                    </a:solidFill>
                    <a:latin typeface="+mj-lt"/>
                  </a:rPr>
                  <a:t> phương trình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FFFF00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vi-VN" sz="2800" dirty="0">
                    <a:solidFill>
                      <a:srgbClr val="FFFF00"/>
                    </a:solidFill>
                    <a:latin typeface="+mj-lt"/>
                  </a:rPr>
                  <a:t> trở thành:   </a:t>
                </a:r>
                <a14:m>
                  <m:oMath xmlns:m="http://schemas.openxmlformats.org/officeDocument/2006/math">
                    <m:r>
                      <a:rPr lang="vi-VN" sz="2800">
                        <a:solidFill>
                          <a:srgbClr val="FFFF00"/>
                        </a:solidFill>
                        <a:latin typeface="Cambria Math"/>
                      </a:rPr>
                      <m:t>0</m:t>
                    </m:r>
                    <m:r>
                      <m:rPr>
                        <m:sty m:val="p"/>
                      </m:rPr>
                      <a:rPr lang="vi-VN" sz="2800">
                        <a:solidFill>
                          <a:srgbClr val="FFFF00"/>
                        </a:solidFill>
                        <a:latin typeface="Cambria Math"/>
                      </a:rPr>
                      <m:t>x</m:t>
                    </m:r>
                    <m:r>
                      <a:rPr lang="vi-VN" sz="2800">
                        <a:solidFill>
                          <a:srgbClr val="FFFF00"/>
                        </a:solidFill>
                        <a:latin typeface="Cambria Math"/>
                      </a:rPr>
                      <m:t>+1=0</m:t>
                    </m:r>
                  </m:oMath>
                </a14:m>
                <a:r>
                  <a:rPr lang="vi-VN" sz="2800" dirty="0">
                    <a:solidFill>
                      <a:srgbClr val="FFFF00"/>
                    </a:solidFill>
                    <a:latin typeface="+mj-lt"/>
                  </a:rPr>
                  <a:t> (vô lý).</a:t>
                </a:r>
              </a:p>
              <a:p>
                <a:r>
                  <a:rPr lang="vi-VN" sz="2800" dirty="0">
                    <a:solidFill>
                      <a:srgbClr val="FFFF00"/>
                    </a:solidFill>
                    <a:latin typeface="+mj-lt"/>
                  </a:rPr>
                  <a:t>	Vậy phương trình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rgbClr val="FFFF00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vi-VN" sz="2800" dirty="0">
                    <a:solidFill>
                      <a:srgbClr val="FFFF00"/>
                    </a:solidFill>
                    <a:latin typeface="+mj-lt"/>
                  </a:rPr>
                  <a:t> vô nghiệm.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84" y="5569620"/>
                <a:ext cx="9088498" cy="954107"/>
              </a:xfrm>
              <a:prstGeom prst="rect">
                <a:avLst/>
              </a:prstGeom>
              <a:blipFill rotWithShape="1">
                <a:blip r:embed="rId10"/>
                <a:stretch>
                  <a:fillRect l="-1207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89955" y="439398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Vì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2471"/>
              </p:ext>
            </p:extLst>
          </p:nvPr>
        </p:nvGraphicFramePr>
        <p:xfrm>
          <a:off x="2684463" y="4411663"/>
          <a:ext cx="16287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0" name="Equation" r:id="rId11" imgW="596880" imgH="177480" progId="Equation.DSMT4">
                  <p:embed/>
                </p:oleObj>
              </mc:Choice>
              <mc:Fallback>
                <p:oleObj name="Equation" r:id="rId11" imgW="596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84463" y="4411663"/>
                        <a:ext cx="162877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86300" y="4393987"/>
                <a:ext cx="22147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+mj-lt"/>
                  </a:rPr>
                  <a:t>   </a:t>
                </a:r>
                <a:r>
                  <a:rPr lang="vi-VN" sz="2800" dirty="0">
                    <a:solidFill>
                      <a:schemeClr val="bg1"/>
                    </a:solidFill>
                    <a:latin typeface="+mj-lt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2800" b="0" i="0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vi-VN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2)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endParaRPr lang="en-US" sz="28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300" y="4393987"/>
                <a:ext cx="2214716" cy="523220"/>
              </a:xfrm>
              <a:prstGeom prst="rect">
                <a:avLst/>
              </a:prstGeom>
              <a:blipFill rotWithShape="1">
                <a:blip r:embed="rId13"/>
                <a:stretch>
                  <a:fillRect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49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3" grpId="0"/>
      <p:bldP spid="7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050" y="197241"/>
                <a:ext cx="10515600" cy="1300635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vi-VN" sz="2600" dirty="0">
                    <a:solidFill>
                      <a:srgbClr val="FFFF00"/>
                    </a:solidFill>
                  </a:rPr>
                  <a:t>Bài 3: Cho phương trình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+2</m:t>
                    </m:r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𝑚𝑥</m:t>
                    </m:r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+1=0.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600" b="0" i="1" dirty="0" smtClean="0">
                        <a:solidFill>
                          <a:srgbClr val="FFFF00"/>
                        </a:solidFill>
                        <a:latin typeface="Cambria Math"/>
                      </a:rPr>
                      <m:t>(1)</m:t>
                    </m:r>
                  </m:oMath>
                </a14:m>
                <a:br>
                  <a:rPr lang="vi-VN" sz="2600" dirty="0">
                    <a:solidFill>
                      <a:srgbClr val="FFFF00"/>
                    </a:solidFill>
                  </a:rPr>
                </a:br>
                <a:r>
                  <a:rPr lang="vi-VN" sz="2600" dirty="0">
                    <a:solidFill>
                      <a:srgbClr val="FFFF00"/>
                    </a:solidFill>
                  </a:rPr>
                  <a:t>Với giá trị nào của m thì phương trình vô nghiệm? </a:t>
                </a:r>
                <a:br>
                  <a:rPr lang="vi-VN" sz="2600" dirty="0">
                    <a:solidFill>
                      <a:srgbClr val="FFFF00"/>
                    </a:solidFill>
                  </a:rPr>
                </a:br>
                <a:r>
                  <a:rPr lang="vi-VN" sz="2600" dirty="0">
                    <a:solidFill>
                      <a:schemeClr val="bg1"/>
                    </a:solidFill>
                  </a:rPr>
                  <a:t>			</a:t>
                </a:r>
                <a:endParaRPr lang="en-US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050" y="197241"/>
                <a:ext cx="10515600" cy="1300635"/>
              </a:xfrm>
              <a:blipFill rotWithShape="1">
                <a:blip r:embed="rId3"/>
                <a:stretch>
                  <a:fillRect t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6262" y="726607"/>
                <a:ext cx="10515600" cy="268103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Giải:</a:t>
                </a:r>
              </a:p>
              <a:p>
                <a:pPr>
                  <a:lnSpc>
                    <a:spcPct val="100000"/>
                  </a:lnSpc>
                  <a:buFont typeface="Arial" charset="0"/>
                  <a:buChar char="•"/>
                </a:pPr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𝑚</m:t>
                    </m:r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phương trình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 trở thành:   </a:t>
                </a:r>
                <a14:m>
                  <m:oMath xmlns:m="http://schemas.openxmlformats.org/officeDocument/2006/math">
                    <m:r>
                      <a:rPr lang="vi-VN" sz="2600" b="0" i="0" smtClean="0">
                        <a:solidFill>
                          <a:schemeClr val="bg1"/>
                        </a:solidFill>
                        <a:latin typeface="Cambria Math"/>
                      </a:rPr>
                      <m:t>0</m:t>
                    </m:r>
                    <m:r>
                      <m:rPr>
                        <m:sty m:val="p"/>
                      </m:rPr>
                      <a:rPr lang="vi-VN" sz="2600" b="0" i="0" smtClean="0">
                        <a:solidFill>
                          <a:schemeClr val="bg1"/>
                        </a:solidFill>
                        <a:latin typeface="Cambria Math"/>
                      </a:rPr>
                      <m:t>x</m:t>
                    </m:r>
                    <m:r>
                      <a:rPr lang="vi-VN" sz="2600" b="0" i="0" smtClean="0">
                        <a:solidFill>
                          <a:schemeClr val="bg1"/>
                        </a:solidFill>
                        <a:latin typeface="Cambria Math"/>
                      </a:rPr>
                      <m:t>+1=0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 (vô lý).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	Vậy phương trình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 vô nghiệm khi </a:t>
                </a:r>
                <a14:m>
                  <m:oMath xmlns:m="http://schemas.openxmlformats.org/officeDocument/2006/math">
                    <m:r>
                      <a:rPr lang="vi-VN" sz="2600" i="1">
                        <a:solidFill>
                          <a:srgbClr val="FFFF00"/>
                        </a:solidFill>
                        <a:latin typeface="Cambria Math"/>
                      </a:rPr>
                      <m:t>𝑚</m:t>
                    </m:r>
                    <m:r>
                      <a:rPr lang="vi-VN" sz="2600" i="1">
                        <a:solidFill>
                          <a:srgbClr val="FFFF00"/>
                        </a:solidFill>
                        <a:latin typeface="Cambria Math"/>
                      </a:rPr>
                      <m:t>=0 </m:t>
                    </m:r>
                  </m:oMath>
                </a14:m>
                <a:endParaRPr lang="vi-VN" sz="2600" dirty="0">
                  <a:solidFill>
                    <a:schemeClr val="bg1"/>
                  </a:solidFill>
                  <a:latin typeface="+mj-lt"/>
                </a:endParaRPr>
              </a:p>
              <a:p>
                <a:pPr>
                  <a:lnSpc>
                    <a:spcPct val="100000"/>
                  </a:lnSpc>
                  <a:buFont typeface="Arial" charset="0"/>
                  <a:buChar char="•"/>
                </a:pPr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𝑚</m:t>
                    </m:r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  <a:latin typeface="+mj-lt"/>
                  </a:rPr>
                  <a:t> </a:t>
                </a:r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thì phương trình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 là phương trình bậc hai một ẩn.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vi-VN" sz="2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262" y="726607"/>
                <a:ext cx="10515600" cy="2681031"/>
              </a:xfrm>
              <a:blipFill rotWithShape="1">
                <a:blip r:embed="rId4"/>
                <a:stretch>
                  <a:fillRect l="-1043" t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10462" y="1724025"/>
                <a:ext cx="60007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vi-VN" sz="2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600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462" y="1724025"/>
                <a:ext cx="600075" cy="492443"/>
              </a:xfrm>
              <a:prstGeom prst="rect">
                <a:avLst/>
              </a:prstGeom>
              <a:blipFill rotWithShape="1">
                <a:blip r:embed="rId5"/>
                <a:stretch>
                  <a:fillRect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52500" y="5187345"/>
                <a:ext cx="951547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6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Từ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2600" b="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26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(4)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0≤</m:t>
                    </m:r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𝑚</m:t>
                    </m:r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&lt;1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thì phương trình </a:t>
                </a:r>
                <a14:m>
                  <m:oMath xmlns:m="http://schemas.openxmlformats.org/officeDocument/2006/math">
                    <m:r>
                      <a:rPr lang="vi-VN" sz="26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(1)</m:t>
                    </m:r>
                  </m:oMath>
                </a14:m>
                <a:r>
                  <a:rPr lang="vi-VN" sz="26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vô nghiệm. </a:t>
                </a:r>
                <a:endParaRPr lang="en-US" sz="26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5187345"/>
                <a:ext cx="9515475" cy="492443"/>
              </a:xfrm>
              <a:prstGeom prst="rect">
                <a:avLst/>
              </a:prstGeom>
              <a:blipFill rotWithShape="1">
                <a:blip r:embed="rId6"/>
                <a:stretch>
                  <a:fillRect l="-1089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961356"/>
              </p:ext>
            </p:extLst>
          </p:nvPr>
        </p:nvGraphicFramePr>
        <p:xfrm>
          <a:off x="5465957" y="4161515"/>
          <a:ext cx="439578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8" name="Equation" r:id="rId7" imgW="2057400" imgH="457200" progId="Equation.DSMT4">
                  <p:embed/>
                </p:oleObj>
              </mc:Choice>
              <mc:Fallback>
                <p:oleObj name="Equation" r:id="rId7" imgW="2057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957" y="4161515"/>
                        <a:ext cx="4395787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23900" y="2658458"/>
                <a:ext cx="289111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 Ta có</a:t>
                </a:r>
                <a14:m>
                  <m:oMath xmlns:m="http://schemas.openxmlformats.org/officeDocument/2006/math">
                    <m:r>
                      <a:rPr lang="vi-VN" sz="26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vi-VN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vi-VN" sz="2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vi-VN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vi-VN" sz="2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vi-VN" sz="2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𝑚</m:t>
                    </m:r>
                    <m:r>
                      <a:rPr lang="vi-VN" sz="2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vi-VN" sz="2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2658458"/>
                <a:ext cx="2891112" cy="492443"/>
              </a:xfrm>
              <a:prstGeom prst="rect">
                <a:avLst/>
              </a:prstGeom>
              <a:blipFill rotWithShape="1">
                <a:blip r:embed="rId9"/>
                <a:stretch>
                  <a:fillRect l="-1055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72442" y="3133764"/>
                <a:ext cx="6578981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Phương trình vô nghiệm khi và chỉ khi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vi-VN" sz="2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vi-VN" sz="2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&lt;0</m:t>
                    </m:r>
                  </m:oMath>
                </a14:m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endParaRPr lang="en-US" sz="2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442" y="3133764"/>
                <a:ext cx="6578981" cy="507831"/>
              </a:xfrm>
              <a:prstGeom prst="rect">
                <a:avLst/>
              </a:prstGeom>
              <a:blipFill rotWithShape="1">
                <a:blip r:embed="rId10"/>
                <a:stretch>
                  <a:fillRect l="-1576" t="-12048" b="-2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388961"/>
              </p:ext>
            </p:extLst>
          </p:nvPr>
        </p:nvGraphicFramePr>
        <p:xfrm>
          <a:off x="7150548" y="3138773"/>
          <a:ext cx="3646487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9" name="Equation" r:id="rId11" imgW="1434960" imgH="495000" progId="Equation.DSMT4">
                  <p:embed/>
                </p:oleObj>
              </mc:Choice>
              <mc:Fallback>
                <p:oleObj name="Equation" r:id="rId11" imgW="143496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50548" y="3138773"/>
                        <a:ext cx="3646487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94630" y="4441624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600" dirty="0">
                <a:solidFill>
                  <a:schemeClr val="bg1"/>
                </a:solidFill>
                <a:latin typeface="+mj-lt"/>
              </a:rPr>
              <a:t>Vì</a:t>
            </a:r>
            <a:endParaRPr lang="en-US" sz="26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238143"/>
              </p:ext>
            </p:extLst>
          </p:nvPr>
        </p:nvGraphicFramePr>
        <p:xfrm>
          <a:off x="1420813" y="4408488"/>
          <a:ext cx="28416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0" name="Equation" r:id="rId13" imgW="1041120" imgH="215640" progId="Equation.DSMT4">
                  <p:embed/>
                </p:oleObj>
              </mc:Choice>
              <mc:Fallback>
                <p:oleObj name="Equation" r:id="rId13" imgW="10411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20813" y="4408488"/>
                        <a:ext cx="2841625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88575" y="4429300"/>
                <a:ext cx="171234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2600" b="0" i="0" smtClean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vi-VN" sz="2600" b="0" i="1" smtClean="0">
                        <a:solidFill>
                          <a:schemeClr val="bg1"/>
                        </a:solidFill>
                        <a:latin typeface="Cambria Math"/>
                      </a:rPr>
                      <m:t>3)</m:t>
                    </m:r>
                  </m:oMath>
                </a14:m>
                <a:r>
                  <a:rPr lang="vi-VN" sz="26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endParaRPr lang="en-US" sz="26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575" y="4429300"/>
                <a:ext cx="1712341" cy="492443"/>
              </a:xfrm>
              <a:prstGeom prst="rect">
                <a:avLst/>
              </a:prstGeom>
              <a:blipFill rotWithShape="1">
                <a:blip r:embed="rId15"/>
                <a:stretch>
                  <a:fillRect l="-6406" t="-125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itle 1"/>
              <p:cNvSpPr txBox="1">
                <a:spLocks/>
              </p:cNvSpPr>
              <p:nvPr/>
            </p:nvSpPr>
            <p:spPr>
              <a:xfrm>
                <a:off x="242897" y="5662481"/>
                <a:ext cx="11420474" cy="91240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vi-VN" sz="2600" b="1" dirty="0">
                    <a:solidFill>
                      <a:srgbClr val="FFFF00"/>
                    </a:solidFill>
                  </a:rPr>
                  <a:t>Chú ý: Khi làm các bài toán về phương trình có dạng </a:t>
                </a:r>
                <a14:m>
                  <m:oMath xmlns:m="http://schemas.openxmlformats.org/officeDocument/2006/math"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𝒂</m:t>
                    </m:r>
                    <m:sSup>
                      <m:sSupPr>
                        <m:ctrlPr>
                          <a:rPr lang="vi-VN" sz="2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26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𝒃𝒙</m:t>
                    </m:r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𝒄</m:t>
                    </m:r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a:rPr lang="vi-VN" sz="2600" b="1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vi-VN" sz="2600" b="1" dirty="0">
                    <a:solidFill>
                      <a:srgbClr val="FFFF00"/>
                    </a:solidFill>
                  </a:rPr>
                  <a:t>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vi-VN" sz="2600" b="1" dirty="0">
                    <a:solidFill>
                      <a:srgbClr val="FFFF00"/>
                    </a:solidFill>
                  </a:rPr>
                  <a:t>chứa tham số, cần lưu ý các trường hợp </a:t>
                </a:r>
                <a14:m>
                  <m:oMath xmlns:m="http://schemas.openxmlformats.org/officeDocument/2006/math"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𝒂</m:t>
                    </m:r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𝟎</m:t>
                    </m:r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, </m:t>
                    </m:r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𝒂</m:t>
                    </m:r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</a:rPr>
                      <m:t> ≠</m:t>
                    </m:r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vi-VN" sz="2600" b="1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6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97" y="5662481"/>
                <a:ext cx="11420474" cy="912403"/>
              </a:xfrm>
              <a:prstGeom prst="rect">
                <a:avLst/>
              </a:prstGeom>
              <a:blipFill rotWithShape="1">
                <a:blip r:embed="rId16"/>
                <a:stretch>
                  <a:fillRect t="-4000"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68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075456"/>
              </p:ext>
            </p:extLst>
          </p:nvPr>
        </p:nvGraphicFramePr>
        <p:xfrm>
          <a:off x="3231455" y="479214"/>
          <a:ext cx="823712" cy="507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05" name="Equation" r:id="rId3" imgW="419040" imgH="228600" progId="Equation.DSMT4">
                  <p:embed/>
                </p:oleObj>
              </mc:Choice>
              <mc:Fallback>
                <p:oleObj name="Equation" r:id="rId3" imgW="41904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1455" y="479214"/>
                        <a:ext cx="823712" cy="5075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785192"/>
              </p:ext>
            </p:extLst>
          </p:nvPr>
        </p:nvGraphicFramePr>
        <p:xfrm>
          <a:off x="2867025" y="900823"/>
          <a:ext cx="2621344" cy="416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06" name="Equation" r:id="rId5" imgW="1409400" imgH="203040" progId="Equation.DSMT4">
                  <p:embed/>
                </p:oleObj>
              </mc:Choice>
              <mc:Fallback>
                <p:oleObj name="Equation" r:id="rId5" imgW="140940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900823"/>
                        <a:ext cx="2621344" cy="4164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33411" y="514299"/>
            <a:ext cx="53244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Bài 4: </a:t>
            </a: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Cho Parabol (P) </a:t>
            </a:r>
            <a:endParaRPr kumimoji="0" lang="vi-VN" sz="22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61986" y="863749"/>
            <a:ext cx="23526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và đường thẳng (d) </a:t>
            </a:r>
            <a:endParaRPr kumimoji="0" lang="vi-VN" sz="22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457200" y="1187667"/>
                <a:ext cx="9058275" cy="1107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a) </a:t>
                </a:r>
                <a:r>
                  <a:rPr kumimoji="0" lang="vi-VN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Tìm tọa độ giao điểm của (P) và (d) khi </a:t>
                </a:r>
                <a14:m>
                  <m:oMath xmlns:m="http://schemas.openxmlformats.org/officeDocument/2006/math">
                    <m:r>
                      <a:rPr kumimoji="0" lang="vi-VN" sz="22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𝑚</m:t>
                    </m:r>
                    <m:r>
                      <a:rPr kumimoji="0" lang="vi-VN" sz="22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=3.</m:t>
                    </m:r>
                  </m:oMath>
                </a14:m>
                <a:endParaRPr kumimoji="0" lang="en-US" sz="22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j-lt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b)</a:t>
                </a:r>
                <a:r>
                  <a:rPr kumimoji="0" lang="en-US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vi-VN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Chứng minh (P) và (d) luôn cắt nhau tại hai </a:t>
                </a:r>
                <a:endParaRPr kumimoji="0" lang="en-US" sz="22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j-lt"/>
                  <a:ea typeface="Calibri" pitchFamily="34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vi-VN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điểm phân biệt với mọi </a:t>
                </a:r>
                <a:r>
                  <a:rPr lang="vi-VN" sz="2200" dirty="0">
                    <a:solidFill>
                      <a:srgbClr val="FFFF00"/>
                    </a:solidFill>
                    <a:latin typeface="+mj-lt"/>
                    <a:ea typeface="Calibri" pitchFamily="34" charset="0"/>
                    <a:cs typeface="Times New Roman" pitchFamily="18" charset="0"/>
                  </a:rPr>
                  <a:t>giá trị của </a:t>
                </a:r>
                <a:r>
                  <a:rPr kumimoji="0" lang="vi-VN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m.</a:t>
                </a:r>
                <a:endParaRPr kumimoji="0" lang="en-US" sz="22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187667"/>
                <a:ext cx="9058275" cy="1107996"/>
              </a:xfrm>
              <a:prstGeom prst="rect">
                <a:avLst/>
              </a:prstGeom>
              <a:blipFill rotWithShape="1">
                <a:blip r:embed="rId7"/>
                <a:stretch>
                  <a:fillRect l="-808" t="-3297" b="-98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595311" y="220257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200" dirty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Lời giải:</a:t>
            </a:r>
            <a:endParaRPr lang="en-US" sz="22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200" dirty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a) Thay m = 3 ta có (P) </a:t>
            </a:r>
            <a:endParaRPr lang="vi-VN" sz="2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248400" y="238125"/>
            <a:ext cx="9525" cy="64734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992509"/>
              </p:ext>
            </p:extLst>
          </p:nvPr>
        </p:nvGraphicFramePr>
        <p:xfrm>
          <a:off x="3138485" y="2942901"/>
          <a:ext cx="1181101" cy="359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07" name="Equation" r:id="rId8" imgW="672840" imgH="203040" progId="Equation.DSMT4">
                  <p:embed/>
                </p:oleObj>
              </mc:Choice>
              <mc:Fallback>
                <p:oleObj name="Equation" r:id="rId8" imgW="672840" imgH="20304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5" y="2942901"/>
                        <a:ext cx="1181101" cy="3594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457200" y="1009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847049"/>
              </p:ext>
            </p:extLst>
          </p:nvPr>
        </p:nvGraphicFramePr>
        <p:xfrm>
          <a:off x="3252786" y="2530147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08" name="Equation" r:id="rId10" imgW="419040" imgH="228600" progId="Equation.DSMT4">
                  <p:embed/>
                </p:oleObj>
              </mc:Choice>
              <mc:Fallback>
                <p:oleObj name="Equation" r:id="rId10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52786" y="2530147"/>
                        <a:ext cx="838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862010" y="2871480"/>
            <a:ext cx="23526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và đường thẳng (d) </a:t>
            </a:r>
            <a:endParaRPr kumimoji="0" lang="vi-VN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600072" y="3253998"/>
            <a:ext cx="564832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2200" dirty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hương trình hoành độ giao điểm của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(P) </a:t>
            </a:r>
            <a:endParaRPr kumimoji="0" lang="vi-VN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353836"/>
              </p:ext>
            </p:extLst>
          </p:nvPr>
        </p:nvGraphicFramePr>
        <p:xfrm>
          <a:off x="1095373" y="3581568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09" name="Equation" r:id="rId12" imgW="838080" imgH="457200" progId="Equation.DSMT4">
                  <p:embed/>
                </p:oleObj>
              </mc:Choice>
              <mc:Fallback>
                <p:oleObj name="Equation" r:id="rId12" imgW="838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95373" y="3581568"/>
                        <a:ext cx="838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063735"/>
              </p:ext>
            </p:extLst>
          </p:nvPr>
        </p:nvGraphicFramePr>
        <p:xfrm>
          <a:off x="4137025" y="3673475"/>
          <a:ext cx="11366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10" name="Equation" r:id="rId14" imgW="647640" imgH="203040" progId="Equation.DSMT4">
                  <p:embed/>
                </p:oleObj>
              </mc:Choice>
              <mc:Fallback>
                <p:oleObj name="Equation" r:id="rId14" imgW="647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025" y="3673475"/>
                        <a:ext cx="1136650" cy="35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1847849" y="3592530"/>
            <a:ext cx="387667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và đường thẳng (d)                 là:</a:t>
            </a:r>
            <a:endParaRPr kumimoji="0" lang="vi-VN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8" name="Rectangle 5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725851"/>
              </p:ext>
            </p:extLst>
          </p:nvPr>
        </p:nvGraphicFramePr>
        <p:xfrm>
          <a:off x="1412701" y="3985339"/>
          <a:ext cx="3630785" cy="805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11" name="Equation" r:id="rId16" imgW="1968480" imgH="431640" progId="Equation.DSMT4">
                  <p:embed/>
                </p:oleObj>
              </mc:Choice>
              <mc:Fallback>
                <p:oleObj name="Equation" r:id="rId16" imgW="1968480" imgH="43164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701" y="3985339"/>
                        <a:ext cx="3630785" cy="8057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9"/>
          <p:cNvSpPr/>
          <p:nvPr/>
        </p:nvSpPr>
        <p:spPr>
          <a:xfrm>
            <a:off x="581025" y="4720709"/>
            <a:ext cx="53767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chemeClr val="bg1"/>
                </a:solidFill>
                <a:latin typeface="+mj-lt"/>
              </a:rPr>
              <a:t>Vậy phương trình (*) có hai nghiệm phân biệt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" name="Rectangle 6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015177"/>
              </p:ext>
            </p:extLst>
          </p:nvPr>
        </p:nvGraphicFramePr>
        <p:xfrm>
          <a:off x="1333500" y="5029200"/>
          <a:ext cx="322304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12" name="Equation" r:id="rId18" imgW="1688760" imgH="228600" progId="Equation.DSMT4">
                  <p:embed/>
                </p:oleObj>
              </mc:Choice>
              <mc:Fallback>
                <p:oleObj name="Equation" r:id="rId18" imgW="1688760" imgH="22860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5029200"/>
                        <a:ext cx="3223045" cy="434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66"/>
          <p:cNvSpPr>
            <a:spLocks noChangeArrowheads="1"/>
          </p:cNvSpPr>
          <p:nvPr/>
        </p:nvSpPr>
        <p:spPr bwMode="auto">
          <a:xfrm>
            <a:off x="733423" y="5291495"/>
            <a:ext cx="253599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Thay vào (P) ta có </a:t>
            </a:r>
            <a:endParaRPr kumimoji="0" lang="vi-VN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931737"/>
              </p:ext>
            </p:extLst>
          </p:nvPr>
        </p:nvGraphicFramePr>
        <p:xfrm>
          <a:off x="2881311" y="5334000"/>
          <a:ext cx="1657726" cy="41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13" name="Equation" r:id="rId20" imgW="876240" imgH="228600" progId="Equation.DSMT4">
                  <p:embed/>
                </p:oleObj>
              </mc:Choice>
              <mc:Fallback>
                <p:oleObj name="Equation" r:id="rId20" imgW="876240" imgH="22860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1" y="5334000"/>
                        <a:ext cx="1657726" cy="417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16719" y="5637361"/>
                <a:ext cx="6096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sz="2200" dirty="0">
                    <a:solidFill>
                      <a:schemeClr val="bg1"/>
                    </a:solidFill>
                    <a:latin typeface="+mj-lt"/>
                  </a:rPr>
                  <a:t>Vậy tọa độ giao điểm của (P) và (d) khi </a:t>
                </a:r>
                <a14:m>
                  <m:oMath xmlns:m="http://schemas.openxmlformats.org/officeDocument/2006/math"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</a:rPr>
                      <m:t>=3</m:t>
                    </m:r>
                  </m:oMath>
                </a14:m>
                <a:endParaRPr lang="vi-VN" sz="2200" b="0" dirty="0">
                  <a:solidFill>
                    <a:schemeClr val="bg1"/>
                  </a:solidFill>
                  <a:latin typeface="+mj-lt"/>
                </a:endParaRPr>
              </a:p>
              <a:p>
                <a:r>
                  <a:rPr lang="vi-VN" sz="2200" dirty="0">
                    <a:solidFill>
                      <a:schemeClr val="bg1"/>
                    </a:solidFill>
                    <a:latin typeface="+mj-lt"/>
                  </a:rPr>
                  <a:t>là A (7; 49) và B(1;1).</a:t>
                </a:r>
                <a:endParaRPr lang="en-US" sz="2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19" y="5637361"/>
                <a:ext cx="6096000" cy="769441"/>
              </a:xfrm>
              <a:prstGeom prst="rect">
                <a:avLst/>
              </a:prstGeom>
              <a:blipFill rotWithShape="1">
                <a:blip r:embed="rId22"/>
                <a:stretch>
                  <a:fillRect l="-1300" t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81"/>
          <p:cNvSpPr>
            <a:spLocks noChangeArrowheads="1"/>
          </p:cNvSpPr>
          <p:nvPr/>
        </p:nvSpPr>
        <p:spPr bwMode="auto">
          <a:xfrm>
            <a:off x="0" y="527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8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248399" y="1571574"/>
                <a:ext cx="5724525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Để xét vị trí tương đối giữa parabol </a:t>
                </a:r>
              </a:p>
              <a:p>
                <a:r>
                  <a:rPr lang="vi-VN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(P) </a:t>
                </a:r>
                <a14:m>
                  <m:oMath xmlns:m="http://schemas.openxmlformats.org/officeDocument/2006/math"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  <m:sSup>
                      <m:sSupPr>
                        <m:ctrlPr>
                          <a:rPr lang="vi-VN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22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2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≠0</m:t>
                    </m:r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vi-VN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và đường thẳng </a:t>
                </a:r>
              </a:p>
              <a:p>
                <a:r>
                  <a:rPr lang="vi-VN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(d) </a:t>
                </a:r>
                <a14:m>
                  <m:oMath xmlns:m="http://schemas.openxmlformats.org/officeDocument/2006/math"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𝑏𝑥</m:t>
                    </m:r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𝑐</m:t>
                    </m:r>
                  </m:oMath>
                </a14:m>
                <a:r>
                  <a:rPr lang="vi-VN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ta xét </a:t>
                </a:r>
                <a:r>
                  <a:rPr lang="vi-VN" sz="2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phương trình hoành độ giao điểm </a:t>
                </a:r>
                <a14:m>
                  <m:oMath xmlns:m="http://schemas.openxmlformats.org/officeDocument/2006/math">
                    <m:r>
                      <a:rPr lang="vi-VN" sz="22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  <m:sSup>
                      <m:sSupPr>
                        <m:ctrlPr>
                          <a:rPr lang="vi-VN" sz="2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2200" b="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200" b="0" i="1" smtClean="0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vi-VN" sz="22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vi-VN" sz="22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𝑏𝑥</m:t>
                    </m:r>
                    <m:r>
                      <a:rPr lang="vi-VN" sz="22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vi-VN" sz="22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𝑐</m:t>
                    </m:r>
                  </m:oMath>
                </a14:m>
                <a:r>
                  <a:rPr lang="vi-VN" sz="2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vi-VN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 hay </a:t>
                </a:r>
                <a14:m>
                  <m:oMath xmlns:m="http://schemas.openxmlformats.org/officeDocument/2006/math">
                    <m:r>
                      <a:rPr lang="vi-VN" sz="220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  <m:sSup>
                      <m:sSupPr>
                        <m:ctrlPr>
                          <a:rPr lang="vi-VN" sz="22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2200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200" i="1">
                            <a:solidFill>
                              <a:srgbClr val="FFFF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vi-VN" sz="22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vi-VN" sz="2200" i="1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𝑏𝑥</m:t>
                    </m:r>
                    <m:r>
                      <a:rPr lang="vi-VN" sz="22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vi-VN" sz="2200" i="1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𝑐</m:t>
                    </m:r>
                    <m:r>
                      <a:rPr lang="vi-VN" sz="2200" b="0" i="1" smtClean="0">
                        <a:solidFill>
                          <a:srgbClr val="FFFF00"/>
                        </a:solidFill>
                        <a:latin typeface="Cambria Math"/>
                        <a:cs typeface="Times New Roman" pitchFamily="18" charset="0"/>
                      </a:rPr>
                      <m:t>=0</m:t>
                    </m:r>
                  </m:oMath>
                </a14:m>
                <a:r>
                  <a:rPr lang="vi-VN" sz="2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(*)</a:t>
                </a:r>
                <a:r>
                  <a:rPr lang="vi-VN" sz="2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399" y="1571574"/>
                <a:ext cx="5724525" cy="1785104"/>
              </a:xfrm>
              <a:prstGeom prst="rect">
                <a:avLst/>
              </a:prstGeom>
              <a:blipFill rotWithShape="1">
                <a:blip r:embed="rId23"/>
                <a:stretch>
                  <a:fillRect l="-1278" t="-2048" b="-5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6257925" y="3419552"/>
            <a:ext cx="5524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(d) và (P) không có điểm chung </a:t>
            </a:r>
            <a:r>
              <a:rPr lang="vi-VN" sz="2200" dirty="0">
                <a:solidFill>
                  <a:schemeClr val="bg1"/>
                </a:solidFill>
                <a:latin typeface="Cambria Math"/>
                <a:ea typeface="Cambria Math"/>
                <a:cs typeface="Times New Roman" pitchFamily="18" charset="0"/>
              </a:rPr>
              <a:t>⇔ </a:t>
            </a:r>
          </a:p>
          <a:p>
            <a:r>
              <a:rPr lang="vi-VN" sz="2200" dirty="0">
                <a:solidFill>
                  <a:schemeClr val="bg1"/>
                </a:solidFill>
                <a:latin typeface="Cambria Math"/>
                <a:ea typeface="Cambria Math"/>
                <a:cs typeface="Times New Roman" pitchFamily="18" charset="0"/>
              </a:rPr>
              <a:t>                              </a:t>
            </a:r>
            <a:r>
              <a:rPr lang="vi-VN" sz="2200" dirty="0">
                <a:solidFill>
                  <a:srgbClr val="FFFF00"/>
                </a:solidFill>
                <a:latin typeface="Cambria Math"/>
                <a:ea typeface="Cambria Math"/>
                <a:cs typeface="Times New Roman" pitchFamily="18" charset="0"/>
              </a:rPr>
              <a:t>phương trình (*) vô nghiệm</a:t>
            </a:r>
            <a:r>
              <a:rPr lang="vi-VN" sz="2200" dirty="0">
                <a:solidFill>
                  <a:schemeClr val="bg1"/>
                </a:solidFill>
                <a:latin typeface="Cambria Math"/>
                <a:ea typeface="Cambria Math"/>
                <a:cs typeface="Times New Roman" pitchFamily="18" charset="0"/>
              </a:rPr>
              <a:t>.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305550" y="5131063"/>
            <a:ext cx="5524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(d) và (P) có hai điểm chung phân biệt </a:t>
            </a:r>
            <a:r>
              <a:rPr lang="vi-VN" sz="2200" dirty="0">
                <a:solidFill>
                  <a:schemeClr val="bg1"/>
                </a:solidFill>
                <a:latin typeface="Cambria Math"/>
                <a:ea typeface="Cambria Math"/>
                <a:cs typeface="Times New Roman" pitchFamily="18" charset="0"/>
              </a:rPr>
              <a:t>⇔ </a:t>
            </a:r>
          </a:p>
          <a:p>
            <a:r>
              <a:rPr lang="vi-VN" sz="2200" dirty="0">
                <a:solidFill>
                  <a:srgbClr val="FFFF00"/>
                </a:solidFill>
                <a:latin typeface="Cambria Math"/>
                <a:ea typeface="Cambria Math"/>
                <a:cs typeface="Times New Roman" pitchFamily="18" charset="0"/>
              </a:rPr>
              <a:t>    phương trình (*) có hai nghiệm phân biệt.</a:t>
            </a:r>
            <a:endParaRPr lang="en-U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291261" y="4284461"/>
            <a:ext cx="5524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(d) và (P) tiếp xúc </a:t>
            </a:r>
            <a:r>
              <a:rPr lang="vi-VN" sz="2200" dirty="0">
                <a:solidFill>
                  <a:schemeClr val="bg1"/>
                </a:solidFill>
                <a:latin typeface="Cambria Math"/>
                <a:ea typeface="Cambria Math"/>
                <a:cs typeface="Times New Roman" pitchFamily="18" charset="0"/>
              </a:rPr>
              <a:t>⇔ </a:t>
            </a:r>
            <a:r>
              <a:rPr lang="vi-VN" sz="2200" dirty="0">
                <a:solidFill>
                  <a:srgbClr val="FFFF00"/>
                </a:solidFill>
                <a:latin typeface="Cambria Math"/>
                <a:ea typeface="Cambria Math"/>
                <a:cs typeface="Times New Roman" pitchFamily="18" charset="0"/>
              </a:rPr>
              <a:t>phương trình (*) có nghiệm kép.</a:t>
            </a:r>
            <a:endParaRPr lang="en-U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3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/>
      <p:bldP spid="42" grpId="0"/>
      <p:bldP spid="47" grpId="0"/>
      <p:bldP spid="50" grpId="0"/>
      <p:bldP spid="53" grpId="0"/>
      <p:bldP spid="56" grpId="0"/>
      <p:bldP spid="70" grpId="0"/>
      <p:bldP spid="72" grpId="0"/>
      <p:bldP spid="73" grpId="0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346136"/>
              </p:ext>
            </p:extLst>
          </p:nvPr>
        </p:nvGraphicFramePr>
        <p:xfrm>
          <a:off x="3231455" y="479214"/>
          <a:ext cx="823712" cy="507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47" name="Equation" r:id="rId3" imgW="419040" imgH="228600" progId="Equation.DSMT4">
                  <p:embed/>
                </p:oleObj>
              </mc:Choice>
              <mc:Fallback>
                <p:oleObj name="Equation" r:id="rId3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1455" y="479214"/>
                        <a:ext cx="823712" cy="5075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129683"/>
              </p:ext>
            </p:extLst>
          </p:nvPr>
        </p:nvGraphicFramePr>
        <p:xfrm>
          <a:off x="2867025" y="900823"/>
          <a:ext cx="2621344" cy="416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48" name="Equation" r:id="rId5" imgW="1409400" imgH="203040" progId="Equation.DSMT4">
                  <p:embed/>
                </p:oleObj>
              </mc:Choice>
              <mc:Fallback>
                <p:oleObj name="Equation" r:id="rId5" imgW="1409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900823"/>
                        <a:ext cx="2621344" cy="4164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633411" y="514299"/>
            <a:ext cx="532440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Bài 4: </a:t>
            </a: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Cho Parabol (P) </a:t>
            </a:r>
            <a:endParaRPr kumimoji="0" lang="vi-VN" sz="22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61986" y="863749"/>
            <a:ext cx="23526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và đường thẳng (d) </a:t>
            </a:r>
            <a:endParaRPr kumimoji="0" lang="vi-VN" sz="22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514349" y="1198671"/>
                <a:ext cx="9058275" cy="1107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a) </a:t>
                </a:r>
                <a:r>
                  <a:rPr kumimoji="0" lang="vi-VN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Tìm tọa độ giao điểm của (P) và (d) khi </a:t>
                </a:r>
                <a14:m>
                  <m:oMath xmlns:m="http://schemas.openxmlformats.org/officeDocument/2006/math">
                    <m:r>
                      <a:rPr kumimoji="0" lang="vi-VN" sz="22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𝑚</m:t>
                    </m:r>
                    <m:r>
                      <a:rPr kumimoji="0" lang="vi-VN" sz="2200" b="0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mbria Math"/>
                        <a:ea typeface="Calibri" pitchFamily="34" charset="0"/>
                        <a:cs typeface="Times New Roman" pitchFamily="18" charset="0"/>
                      </a:rPr>
                      <m:t>=3.</m:t>
                    </m:r>
                  </m:oMath>
                </a14:m>
                <a:endParaRPr kumimoji="0" lang="en-US" sz="22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j-lt"/>
                  <a:cs typeface="Arial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b)</a:t>
                </a:r>
                <a:r>
                  <a:rPr kumimoji="0" lang="en-US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kumimoji="0" lang="vi-VN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Chứng minh (P) và (d) luôn cắt nhau tại hai </a:t>
                </a:r>
                <a:endParaRPr kumimoji="0" lang="en-US" sz="22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j-lt"/>
                  <a:ea typeface="Calibri" pitchFamily="34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vi-VN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điểm phân biệt với mọi </a:t>
                </a:r>
                <a:r>
                  <a:rPr lang="vi-VN" sz="2200" dirty="0">
                    <a:solidFill>
                      <a:srgbClr val="FFFF00"/>
                    </a:solidFill>
                    <a:latin typeface="+mj-lt"/>
                    <a:ea typeface="Calibri" pitchFamily="34" charset="0"/>
                    <a:cs typeface="Times New Roman" pitchFamily="18" charset="0"/>
                  </a:rPr>
                  <a:t>giá trị của </a:t>
                </a:r>
                <a:r>
                  <a:rPr kumimoji="0" lang="vi-VN" sz="2200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+mj-lt"/>
                    <a:ea typeface="Calibri" pitchFamily="34" charset="0"/>
                    <a:cs typeface="Times New Roman" pitchFamily="18" charset="0"/>
                  </a:rPr>
                  <a:t>m.</a:t>
                </a:r>
                <a:endParaRPr kumimoji="0" lang="en-US" sz="22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349" y="1198671"/>
                <a:ext cx="9058275" cy="1107996"/>
              </a:xfrm>
              <a:prstGeom prst="rect">
                <a:avLst/>
              </a:prstGeom>
              <a:blipFill rotWithShape="1">
                <a:blip r:embed="rId7"/>
                <a:stretch>
                  <a:fillRect l="-808" t="-3315" b="-104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6248400" y="4384307"/>
            <a:ext cx="561975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Phương trình (1) luôn có hai nghiệm phân biệt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với mọi 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Vậy (P) và (d) luôn cắt nhau tại hai điểm phân biệt với mọi giá</a:t>
            </a:r>
            <a:r>
              <a:rPr kumimoji="0" lang="vi-VN" sz="2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trị của</a:t>
            </a: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m.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5311" y="220257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200" dirty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Lời giải:</a:t>
            </a:r>
            <a:endParaRPr lang="en-US" sz="22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200" dirty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a) Thay m = 3 ta có (P) </a:t>
            </a:r>
            <a:endParaRPr lang="vi-VN" sz="2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6248400" y="238125"/>
            <a:ext cx="9525" cy="64734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274385"/>
              </p:ext>
            </p:extLst>
          </p:nvPr>
        </p:nvGraphicFramePr>
        <p:xfrm>
          <a:off x="3138485" y="2942901"/>
          <a:ext cx="1181101" cy="359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49" name="Equation" r:id="rId8" imgW="672840" imgH="203040" progId="Equation.DSMT4">
                  <p:embed/>
                </p:oleObj>
              </mc:Choice>
              <mc:Fallback>
                <p:oleObj name="Equation" r:id="rId8" imgW="672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5" y="2942901"/>
                        <a:ext cx="1181101" cy="3594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457200" y="1009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265414"/>
              </p:ext>
            </p:extLst>
          </p:nvPr>
        </p:nvGraphicFramePr>
        <p:xfrm>
          <a:off x="3271836" y="2530147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0" name="Equation" r:id="rId10" imgW="419040" imgH="228600" progId="Equation.DSMT4">
                  <p:embed/>
                </p:oleObj>
              </mc:Choice>
              <mc:Fallback>
                <p:oleObj name="Equation" r:id="rId10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71836" y="2530147"/>
                        <a:ext cx="838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862010" y="2871480"/>
            <a:ext cx="23526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và đường thẳng (d) </a:t>
            </a:r>
            <a:endParaRPr kumimoji="0" lang="vi-VN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600072" y="3253998"/>
            <a:ext cx="564832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2200" dirty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hương trình hoành độ giao điểm của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(P) </a:t>
            </a:r>
            <a:endParaRPr kumimoji="0" lang="vi-VN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442877"/>
              </p:ext>
            </p:extLst>
          </p:nvPr>
        </p:nvGraphicFramePr>
        <p:xfrm>
          <a:off x="1095373" y="3581568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1" name="Equation" r:id="rId12" imgW="838080" imgH="457200" progId="Equation.DSMT4">
                  <p:embed/>
                </p:oleObj>
              </mc:Choice>
              <mc:Fallback>
                <p:oleObj name="Equation" r:id="rId12" imgW="838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95373" y="3581568"/>
                        <a:ext cx="838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288037"/>
              </p:ext>
            </p:extLst>
          </p:nvPr>
        </p:nvGraphicFramePr>
        <p:xfrm>
          <a:off x="4137025" y="3673475"/>
          <a:ext cx="11366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2" name="Equation" r:id="rId14" imgW="647640" imgH="203040" progId="Equation.DSMT4">
                  <p:embed/>
                </p:oleObj>
              </mc:Choice>
              <mc:Fallback>
                <p:oleObj name="Equation" r:id="rId14" imgW="647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025" y="3673475"/>
                        <a:ext cx="1136650" cy="35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1953796" y="3590080"/>
            <a:ext cx="387667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và đường thẳng (d)                 là:</a:t>
            </a:r>
            <a:endParaRPr kumimoji="0" lang="vi-VN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8" name="Rectangle 5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496238"/>
              </p:ext>
            </p:extLst>
          </p:nvPr>
        </p:nvGraphicFramePr>
        <p:xfrm>
          <a:off x="1412701" y="3985339"/>
          <a:ext cx="3630785" cy="805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3" name="Equation" r:id="rId16" imgW="1968480" imgH="431640" progId="Equation.DSMT4">
                  <p:embed/>
                </p:oleObj>
              </mc:Choice>
              <mc:Fallback>
                <p:oleObj name="Equation" r:id="rId16" imgW="1968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701" y="3985339"/>
                        <a:ext cx="3630785" cy="8057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9"/>
          <p:cNvSpPr/>
          <p:nvPr/>
        </p:nvSpPr>
        <p:spPr>
          <a:xfrm>
            <a:off x="581025" y="4720709"/>
            <a:ext cx="53767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dirty="0">
                <a:solidFill>
                  <a:schemeClr val="bg1"/>
                </a:solidFill>
                <a:latin typeface="+mj-lt"/>
              </a:rPr>
              <a:t>Vậy phương trình (*) có hai nghiệm phân biệt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" name="Rectangle 6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198723"/>
              </p:ext>
            </p:extLst>
          </p:nvPr>
        </p:nvGraphicFramePr>
        <p:xfrm>
          <a:off x="1333500" y="5029200"/>
          <a:ext cx="322304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4" name="Equation" r:id="rId18" imgW="1688760" imgH="228600" progId="Equation.DSMT4">
                  <p:embed/>
                </p:oleObj>
              </mc:Choice>
              <mc:Fallback>
                <p:oleObj name="Equation" r:id="rId18" imgW="1688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5029200"/>
                        <a:ext cx="3223045" cy="434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66"/>
          <p:cNvSpPr>
            <a:spLocks noChangeArrowheads="1"/>
          </p:cNvSpPr>
          <p:nvPr/>
        </p:nvSpPr>
        <p:spPr bwMode="auto">
          <a:xfrm>
            <a:off x="733423" y="5291495"/>
            <a:ext cx="253599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Thay vào (P) ta có </a:t>
            </a:r>
            <a:endParaRPr kumimoji="0" lang="vi-VN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960168"/>
              </p:ext>
            </p:extLst>
          </p:nvPr>
        </p:nvGraphicFramePr>
        <p:xfrm>
          <a:off x="2881311" y="5334000"/>
          <a:ext cx="1657726" cy="41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5" name="Equation" r:id="rId20" imgW="876240" imgH="228600" progId="Equation.DSMT4">
                  <p:embed/>
                </p:oleObj>
              </mc:Choice>
              <mc:Fallback>
                <p:oleObj name="Equation" r:id="rId20" imgW="876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1" y="5334000"/>
                        <a:ext cx="1657726" cy="417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716719" y="5637361"/>
                <a:ext cx="6096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vi-VN" sz="2200" dirty="0">
                    <a:solidFill>
                      <a:schemeClr val="bg1"/>
                    </a:solidFill>
                    <a:latin typeface="+mj-lt"/>
                  </a:rPr>
                  <a:t>Vậy tọa độ giao điểm của (P) và (d) khi </a:t>
                </a:r>
                <a14:m>
                  <m:oMath xmlns:m="http://schemas.openxmlformats.org/officeDocument/2006/math"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  <m:r>
                      <a:rPr lang="vi-VN" sz="2200" b="0" i="1" smtClean="0">
                        <a:solidFill>
                          <a:schemeClr val="bg1"/>
                        </a:solidFill>
                        <a:latin typeface="Cambria Math"/>
                      </a:rPr>
                      <m:t>=3</m:t>
                    </m:r>
                  </m:oMath>
                </a14:m>
                <a:endParaRPr lang="vi-VN" sz="2200" b="0" dirty="0">
                  <a:solidFill>
                    <a:schemeClr val="bg1"/>
                  </a:solidFill>
                  <a:latin typeface="+mj-lt"/>
                </a:endParaRPr>
              </a:p>
              <a:p>
                <a:r>
                  <a:rPr lang="vi-VN" sz="2200" dirty="0">
                    <a:solidFill>
                      <a:schemeClr val="bg1"/>
                    </a:solidFill>
                    <a:latin typeface="+mj-lt"/>
                  </a:rPr>
                  <a:t>là A (7; 49) và B(1;1).</a:t>
                </a:r>
                <a:endParaRPr lang="en-US" sz="22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19" y="5637361"/>
                <a:ext cx="6096000" cy="769441"/>
              </a:xfrm>
              <a:prstGeom prst="rect">
                <a:avLst/>
              </a:prstGeom>
              <a:blipFill rotWithShape="1">
                <a:blip r:embed="rId22"/>
                <a:stretch>
                  <a:fillRect l="-1300" t="-476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81"/>
          <p:cNvSpPr>
            <a:spLocks noChangeArrowheads="1"/>
          </p:cNvSpPr>
          <p:nvPr/>
        </p:nvSpPr>
        <p:spPr bwMode="auto">
          <a:xfrm>
            <a:off x="0" y="527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46"/>
          <p:cNvSpPr>
            <a:spLocks noChangeArrowheads="1"/>
          </p:cNvSpPr>
          <p:nvPr/>
        </p:nvSpPr>
        <p:spPr bwMode="auto">
          <a:xfrm>
            <a:off x="6162675" y="1292380"/>
            <a:ext cx="511492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b) Phương trình hoành độ giao điểm của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(P)            </a:t>
            </a:r>
            <a:r>
              <a:rPr kumimoji="0" lang="vi-VN" sz="2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vi-VN" sz="2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vi-VN" sz="2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đường thẳng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2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là:</a:t>
            </a:r>
            <a:endParaRPr kumimoji="0" lang="vi-VN" sz="2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272217"/>
              </p:ext>
            </p:extLst>
          </p:nvPr>
        </p:nvGraphicFramePr>
        <p:xfrm>
          <a:off x="6679369" y="1631023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6" name="Equation" r:id="rId23" imgW="838080" imgH="457200" progId="Equation.DSMT4">
                  <p:embed/>
                </p:oleObj>
              </mc:Choice>
              <mc:Fallback>
                <p:oleObj name="Equation" r:id="rId23" imgW="8380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79369" y="1631023"/>
                        <a:ext cx="838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827862"/>
              </p:ext>
            </p:extLst>
          </p:nvPr>
        </p:nvGraphicFramePr>
        <p:xfrm>
          <a:off x="9190038" y="1689760"/>
          <a:ext cx="263217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7" name="Equation" r:id="rId24" imgW="1409400" imgH="203040" progId="Equation.DSMT4">
                  <p:embed/>
                </p:oleObj>
              </mc:Choice>
              <mc:Fallback>
                <p:oleObj name="Equation" r:id="rId24" imgW="1409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190038" y="1689760"/>
                        <a:ext cx="2632178" cy="37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8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36124"/>
              </p:ext>
            </p:extLst>
          </p:nvPr>
        </p:nvGraphicFramePr>
        <p:xfrm>
          <a:off x="6691313" y="2470150"/>
          <a:ext cx="4824412" cy="190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8" name="Equation" r:id="rId26" imgW="2882880" imgH="1143000" progId="Equation.DSMT4">
                  <p:embed/>
                </p:oleObj>
              </mc:Choice>
              <mc:Fallback>
                <p:oleObj name="Equation" r:id="rId26" imgW="288288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1313" y="2470150"/>
                        <a:ext cx="4824412" cy="1909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061814"/>
              </p:ext>
            </p:extLst>
          </p:nvPr>
        </p:nvGraphicFramePr>
        <p:xfrm>
          <a:off x="6631743" y="1981269"/>
          <a:ext cx="2859705" cy="447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59" name="Equation" r:id="rId28" imgW="1460160" imgH="228600" progId="Equation.DSMT4">
                  <p:embed/>
                </p:oleObj>
              </mc:Choice>
              <mc:Fallback>
                <p:oleObj name="Equation" r:id="rId28" imgW="1460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631743" y="1981269"/>
                        <a:ext cx="2859705" cy="447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944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9107" y="347602"/>
            <a:ext cx="8308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FFFF00"/>
                </a:solidFill>
              </a:rPr>
              <a:t>CÔNG THỨC NGHIỆM THU GỌN CỦA PHƯƠNG TRÌNH BẬC HAI.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687096"/>
              </p:ext>
            </p:extLst>
          </p:nvPr>
        </p:nvGraphicFramePr>
        <p:xfrm>
          <a:off x="3801476" y="717056"/>
          <a:ext cx="365283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8" name="Equation" r:id="rId3" imgW="1409400" imgH="228600" progId="Equation.DSMT4">
                  <p:embed/>
                </p:oleObj>
              </mc:Choice>
              <mc:Fallback>
                <p:oleObj name="Equation" r:id="rId3" imgW="14094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1476" y="717056"/>
                        <a:ext cx="3652838" cy="592137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494498" y="774561"/>
                <a:ext cx="1649501" cy="523220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𝑏</m:t>
                      </m:r>
                      <m:r>
                        <a:rPr lang="vi-VN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vi-V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vi-VN" sz="2800" b="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vi-VN" sz="2800" b="0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498" y="774561"/>
                <a:ext cx="164950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495835"/>
              </p:ext>
            </p:extLst>
          </p:nvPr>
        </p:nvGraphicFramePr>
        <p:xfrm>
          <a:off x="4540251" y="1660892"/>
          <a:ext cx="2279650" cy="579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9" name="Equation" r:id="rId6" imgW="799920" imgH="203040" progId="Equation.DSMT4">
                  <p:embed/>
                </p:oleObj>
              </mc:Choice>
              <mc:Fallback>
                <p:oleObj name="Equation" r:id="rId6" imgW="79992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1" y="1660892"/>
                        <a:ext cx="2279650" cy="579071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5610225" y="1314450"/>
            <a:ext cx="0" cy="3524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00850" y="1952625"/>
            <a:ext cx="3238500" cy="952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14450" y="1962150"/>
            <a:ext cx="3238500" cy="952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314450" y="1952625"/>
            <a:ext cx="0" cy="8191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29275" y="2238375"/>
            <a:ext cx="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020300" y="1952625"/>
            <a:ext cx="0" cy="8191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00150" y="1928157"/>
                <a:ext cx="13837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vi-VN" sz="2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′ 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" y="1928157"/>
                <a:ext cx="1383725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29300" y="2277785"/>
                <a:ext cx="13144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vi-VN" sz="2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′=0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0" y="2277785"/>
                <a:ext cx="1314450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791575" y="1919287"/>
                <a:ext cx="137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vi-VN" sz="2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′&lt;0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575" y="1919287"/>
                <a:ext cx="1371600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614704" y="2771775"/>
            <a:ext cx="2658705" cy="1384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vi-VN" sz="2800" dirty="0"/>
              <a:t>Phương trình</a:t>
            </a:r>
          </a:p>
          <a:p>
            <a:pPr algn="ctr"/>
            <a:r>
              <a:rPr lang="vi-VN" sz="2800" dirty="0"/>
              <a:t> có hai nghiệm </a:t>
            </a:r>
          </a:p>
          <a:p>
            <a:pPr algn="ctr"/>
            <a:r>
              <a:rPr lang="vi-VN" sz="2800" dirty="0"/>
              <a:t>phân biệt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4317057" y="2790825"/>
            <a:ext cx="2624436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2800" dirty="0"/>
              <a:t>Phương trình</a:t>
            </a:r>
          </a:p>
          <a:p>
            <a:pPr algn="ctr"/>
            <a:r>
              <a:rPr lang="vi-VN" sz="2800" dirty="0"/>
              <a:t> có nghiệm kép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8860365" y="2771775"/>
            <a:ext cx="2319866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2800" dirty="0"/>
              <a:t>Phương trình</a:t>
            </a:r>
          </a:p>
          <a:p>
            <a:pPr algn="ctr"/>
            <a:r>
              <a:rPr lang="vi-VN" sz="2800" dirty="0"/>
              <a:t> vô nghiệm</a:t>
            </a:r>
            <a:endParaRPr lang="en-US" sz="28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924607"/>
              </p:ext>
            </p:extLst>
          </p:nvPr>
        </p:nvGraphicFramePr>
        <p:xfrm>
          <a:off x="614704" y="4192027"/>
          <a:ext cx="2658705" cy="2374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30" name="Equation" r:id="rId11" imgW="965160" imgH="863280" progId="Equation.DSMT4">
                  <p:embed/>
                </p:oleObj>
              </mc:Choice>
              <mc:Fallback>
                <p:oleObj name="Equation" r:id="rId11" imgW="965160" imgH="8632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704" y="4192027"/>
                        <a:ext cx="2658705" cy="237491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397150"/>
              </p:ext>
            </p:extLst>
          </p:nvPr>
        </p:nvGraphicFramePr>
        <p:xfrm>
          <a:off x="4326582" y="3773506"/>
          <a:ext cx="2624436" cy="1177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31" name="Equation" r:id="rId13" imgW="876240" imgH="393480" progId="Equation.DSMT4">
                  <p:embed/>
                </p:oleObj>
              </mc:Choice>
              <mc:Fallback>
                <p:oleObj name="Equation" r:id="rId13" imgW="87624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6582" y="3773506"/>
                        <a:ext cx="2624436" cy="117765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22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  <p:bldP spid="23" grpId="0"/>
      <p:bldP spid="24" grpId="0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9674" y="568325"/>
                <a:ext cx="10668000" cy="435133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vi-VN" sz="3000" dirty="0">
                    <a:solidFill>
                      <a:srgbClr val="FFFF00"/>
                    </a:solidFill>
                    <a:latin typeface="+mj-lt"/>
                  </a:rPr>
                  <a:t>HƯỚNG DẪN VỀ NHÀ</a:t>
                </a: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r>
                  <a:rPr lang="vi-VN" sz="3000" dirty="0">
                    <a:solidFill>
                      <a:schemeClr val="bg1"/>
                    </a:solidFill>
                    <a:latin typeface="+mj-lt"/>
                  </a:rPr>
                  <a:t>Học thuộc công thức nghiệm thu gọn của phương trình bậc hai.</a:t>
                </a: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r>
                  <a:rPr lang="vi-VN" sz="3000" dirty="0">
                    <a:solidFill>
                      <a:schemeClr val="bg1"/>
                    </a:solidFill>
                    <a:latin typeface="+mj-lt"/>
                  </a:rPr>
                  <a:t>Hoàn thành bài 2c: Cho phương trình (ẩn </a:t>
                </a:r>
                <a14:m>
                  <m:oMath xmlns:m="http://schemas.openxmlformats.org/officeDocument/2006/math">
                    <m:r>
                      <a:rPr lang="vi-VN" sz="3000" b="0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vi-VN" sz="3000" dirty="0">
                    <a:solidFill>
                      <a:schemeClr val="bg1"/>
                    </a:solidFill>
                    <a:latin typeface="+mj-lt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0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vi-VN" sz="30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000" b="0" i="1">
                        <a:solidFill>
                          <a:schemeClr val="bg1"/>
                        </a:solidFill>
                        <a:latin typeface="Cambria Math"/>
                      </a:rPr>
                      <m:t>−2</m:t>
                    </m:r>
                    <m:d>
                      <m:dPr>
                        <m:ctrlPr>
                          <a:rPr lang="vi-VN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30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vi-VN" sz="30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vi-VN" sz="3000" b="0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vi-VN" sz="3000" b="0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0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vi-VN" sz="3000" b="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000" b="0" i="1">
                        <a:solidFill>
                          <a:schemeClr val="bg1"/>
                        </a:solidFill>
                        <a:latin typeface="Cambria Math"/>
                      </a:rPr>
                      <m:t>=0.</m:t>
                    </m:r>
                  </m:oMath>
                </a14:m>
                <a:endParaRPr lang="vi-VN" sz="3000" dirty="0">
                  <a:solidFill>
                    <a:schemeClr val="bg1"/>
                  </a:solidFill>
                  <a:latin typeface="+mj-lt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vi-VN" sz="3000" dirty="0">
                    <a:solidFill>
                      <a:schemeClr val="bg1"/>
                    </a:solidFill>
                    <a:latin typeface="+mj-lt"/>
                  </a:rPr>
                  <a:t>     c) Với giá trị nào của </a:t>
                </a:r>
                <a14:m>
                  <m:oMath xmlns:m="http://schemas.openxmlformats.org/officeDocument/2006/math">
                    <m:r>
                      <a:rPr lang="vi-VN" sz="3000" i="1">
                        <a:solidFill>
                          <a:schemeClr val="bg1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vi-VN" sz="3000" dirty="0">
                    <a:solidFill>
                      <a:schemeClr val="bg1"/>
                    </a:solidFill>
                    <a:latin typeface="+mj-lt"/>
                  </a:rPr>
                  <a:t> thì phương trình có hai nghiệm phân biệt? Vô nghiệm?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vi-VN" sz="3000" dirty="0">
                    <a:solidFill>
                      <a:schemeClr val="bg1"/>
                    </a:solidFill>
                    <a:latin typeface="+mj-lt"/>
                  </a:rPr>
                  <a:t>3. Hoàn thành các bài tập trong SGK.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vi-VN" sz="3000" dirty="0">
                    <a:solidFill>
                      <a:schemeClr val="bg1"/>
                    </a:solidFill>
                    <a:latin typeface="+mj-lt"/>
                  </a:rPr>
                  <a:t>4. Nghiên cứu bài: Hệ thức Vi – ét và ứng dụng.</a:t>
                </a:r>
                <a:endParaRPr lang="en-US" sz="3000" dirty="0">
                  <a:solidFill>
                    <a:schemeClr val="bg1"/>
                  </a:solidFill>
                  <a:latin typeface="+mj-lt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9674" y="568325"/>
                <a:ext cx="10668000" cy="4351338"/>
              </a:xfrm>
              <a:blipFill rotWithShape="1">
                <a:blip r:embed="rId2"/>
                <a:stretch>
                  <a:fillRect l="-1029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81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951414"/>
              </p:ext>
            </p:extLst>
          </p:nvPr>
        </p:nvGraphicFramePr>
        <p:xfrm>
          <a:off x="3716338" y="890588"/>
          <a:ext cx="45069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4" name="Equation" r:id="rId3" imgW="2197080" imgH="228600" progId="Equation.DSMT4">
                  <p:embed/>
                </p:oleObj>
              </mc:Choice>
              <mc:Fallback>
                <p:oleObj name="Equation" r:id="rId3" imgW="2197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890588"/>
                        <a:ext cx="4506912" cy="474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838054"/>
              </p:ext>
            </p:extLst>
          </p:nvPr>
        </p:nvGraphicFramePr>
        <p:xfrm>
          <a:off x="5460410" y="1452270"/>
          <a:ext cx="268446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5" name="Equation" r:id="rId5" imgW="1320480" imgH="393480" progId="Equation.DSMT4">
                  <p:embed/>
                </p:oleObj>
              </mc:Choice>
              <mc:Fallback>
                <p:oleObj name="Equation" r:id="rId5" imgW="1320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0410" y="1452270"/>
                        <a:ext cx="2684463" cy="796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321254"/>
              </p:ext>
            </p:extLst>
          </p:nvPr>
        </p:nvGraphicFramePr>
        <p:xfrm>
          <a:off x="4950617" y="2429553"/>
          <a:ext cx="3659522" cy="473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6" name="Equation" r:id="rId7" imgW="1790640" imgH="228600" progId="Equation.DSMT4">
                  <p:embed/>
                </p:oleObj>
              </mc:Choice>
              <mc:Fallback>
                <p:oleObj name="Equation" r:id="rId7" imgW="1790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0617" y="2429553"/>
                        <a:ext cx="3659522" cy="4732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287791"/>
              </p:ext>
            </p:extLst>
          </p:nvPr>
        </p:nvGraphicFramePr>
        <p:xfrm>
          <a:off x="3241675" y="3205163"/>
          <a:ext cx="400526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7" name="Equation" r:id="rId9" imgW="2057400" imgH="457200" progId="Equation.DSMT4">
                  <p:embed/>
                </p:oleObj>
              </mc:Choice>
              <mc:Fallback>
                <p:oleObj name="Equation" r:id="rId9" imgW="2057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3205163"/>
                        <a:ext cx="4005263" cy="906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842515"/>
              </p:ext>
            </p:extLst>
          </p:nvPr>
        </p:nvGraphicFramePr>
        <p:xfrm>
          <a:off x="5322634" y="3929058"/>
          <a:ext cx="4052952" cy="815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8" name="Equation" r:id="rId11" imgW="1955520" imgH="393480" progId="Equation.DSMT4">
                  <p:embed/>
                </p:oleObj>
              </mc:Choice>
              <mc:Fallback>
                <p:oleObj name="Equation" r:id="rId11" imgW="1955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634" y="3929058"/>
                        <a:ext cx="4052952" cy="8158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875636"/>
              </p:ext>
            </p:extLst>
          </p:nvPr>
        </p:nvGraphicFramePr>
        <p:xfrm>
          <a:off x="1846513" y="5702940"/>
          <a:ext cx="1471408" cy="833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19" name="Equation" r:id="rId13" imgW="761760" imgH="431640" progId="Equation.DSMT4">
                  <p:embed/>
                </p:oleObj>
              </mc:Choice>
              <mc:Fallback>
                <p:oleObj name="Equation" r:id="rId13" imgW="76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513" y="5702940"/>
                        <a:ext cx="1471408" cy="8337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03563" y="444007"/>
            <a:ext cx="77862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Bài 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Xác định m để phương trình có đúng một nghiệm.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44136" y="1599062"/>
            <a:ext cx="49888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Với m = 2 phương trình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(1) </a:t>
            </a: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trở thành  </a:t>
            </a:r>
            <a:endParaRPr kumimoji="0" lang="vi-VN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99626" y="2429553"/>
            <a:ext cx="42675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Với m ≠ 2 phương trình bậc hai </a:t>
            </a:r>
            <a:endParaRPr kumimoji="0" lang="vi-VN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579418" y="2807538"/>
            <a:ext cx="70102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có đúng một nghiệm khi p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hương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trình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có nghiệm kép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vi-VN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845556" y="4087681"/>
            <a:ext cx="46746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hương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trình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(1) </a:t>
            </a: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có nghiệm kép khi </a:t>
            </a:r>
            <a:endParaRPr kumimoji="0" lang="vi-VN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9231755" y="4087681"/>
            <a:ext cx="13740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(TMĐK)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vi-VN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348474" y="5833851"/>
            <a:ext cx="48654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thì phương trình có đúng một nghiệm.</a:t>
            </a:r>
            <a:endParaRPr kumimoji="0" lang="vi-VN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3563" y="1126832"/>
            <a:ext cx="1551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24232" y="1960549"/>
            <a:ext cx="5862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Vậy m = 2 phương trình có đúng một nghiệm</a:t>
            </a:r>
            <a:r>
              <a:rPr lang="en-US" sz="2400" dirty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2251" y="5853902"/>
            <a:ext cx="108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8911" y="4988954"/>
            <a:ext cx="85439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schemeClr val="bg1"/>
                </a:solidFill>
                <a:latin typeface="+mj-lt"/>
              </a:rPr>
              <a:t>Với</a:t>
            </a:r>
            <a:r>
              <a:rPr lang="en-US" sz="2600" dirty="0">
                <a:solidFill>
                  <a:schemeClr val="bg1"/>
                </a:solidFill>
                <a:latin typeface="+mj-lt"/>
              </a:rPr>
              <a:t>                </a:t>
            </a:r>
            <a:r>
              <a:rPr lang="vi-VN" sz="2600" dirty="0">
                <a:solidFill>
                  <a:schemeClr val="bg1"/>
                </a:solidFill>
                <a:latin typeface="+mj-lt"/>
              </a:rPr>
              <a:t>phương trình có nghiệm kép </a:t>
            </a:r>
          </a:p>
          <a:p>
            <a:endParaRPr lang="en-US" sz="26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769426"/>
              </p:ext>
            </p:extLst>
          </p:nvPr>
        </p:nvGraphicFramePr>
        <p:xfrm>
          <a:off x="6432550" y="4446588"/>
          <a:ext cx="3022600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0" name="Equation" r:id="rId15" imgW="1434960" imgH="761760" progId="Equation.DSMT4">
                  <p:embed/>
                </p:oleObj>
              </mc:Choice>
              <mc:Fallback>
                <p:oleObj name="Equation" r:id="rId15" imgW="143496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32550" y="4446588"/>
                        <a:ext cx="3022600" cy="160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581509"/>
              </p:ext>
            </p:extLst>
          </p:nvPr>
        </p:nvGraphicFramePr>
        <p:xfrm>
          <a:off x="1541318" y="4865476"/>
          <a:ext cx="10001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1" name="Equation" r:id="rId17" imgW="482400" imgH="393480" progId="Equation.DSMT4">
                  <p:embed/>
                </p:oleObj>
              </mc:Choice>
              <mc:Fallback>
                <p:oleObj name="Equation" r:id="rId17" imgW="482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318" y="4865476"/>
                        <a:ext cx="100012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417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vi-VN" sz="3600" dirty="0">
                <a:solidFill>
                  <a:schemeClr val="bg1"/>
                </a:solidFill>
              </a:rPr>
              <a:t>KIỂM TRA BÀI CŨ.</a:t>
            </a:r>
            <a:br>
              <a:rPr lang="vi-VN" sz="3600" dirty="0">
                <a:solidFill>
                  <a:schemeClr val="bg1"/>
                </a:solidFill>
              </a:rPr>
            </a:br>
            <a:r>
              <a:rPr lang="vi-VN" sz="3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 các khẳng định sau, khẳng định nào </a:t>
            </a:r>
            <a:r>
              <a:rPr lang="en-US" sz="31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4010312"/>
                  </p:ext>
                </p:extLst>
              </p:nvPr>
            </p:nvGraphicFramePr>
            <p:xfrm>
              <a:off x="852825" y="1571722"/>
              <a:ext cx="10720093" cy="42923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22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9824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653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862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dirty="0">
                              <a:solidFill>
                                <a:schemeClr val="tx1"/>
                              </a:solidFill>
                            </a:rPr>
                            <a:t>Câu</a:t>
                          </a:r>
                          <a:r>
                            <a:rPr lang="vi-VN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dirty="0">
                              <a:solidFill>
                                <a:schemeClr val="tx1"/>
                              </a:solidFill>
                            </a:rPr>
                            <a:t>Khẳng</a:t>
                          </a:r>
                          <a:r>
                            <a:rPr lang="vi-VN" baseline="0" dirty="0">
                              <a:solidFill>
                                <a:schemeClr val="tx1"/>
                              </a:solidFill>
                            </a:rPr>
                            <a:t> định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dirty="0">
                              <a:solidFill>
                                <a:schemeClr val="tx1"/>
                              </a:solidFill>
                            </a:rPr>
                            <a:t>Đúng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49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Phương trình                                     vô nghiệm. 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842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Phương trình                               có nghiệm kép.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87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Phương trình                                         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không</a:t>
                          </a:r>
                          <a:r>
                            <a:rPr lang="vi-VN" sz="2800" baseline="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có nghiệm</a:t>
                          </a:r>
                          <a:r>
                            <a:rPr lang="vi-VN" sz="280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842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Điều</a:t>
                          </a:r>
                          <a:r>
                            <a:rPr lang="vi-VN" sz="2800" baseline="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kiện để phương trình </a:t>
                          </a:r>
                          <a:r>
                            <a:rPr lang="vi-VN" sz="2800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                            có hai nghiệm phân biệt là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𝑚</m:t>
                              </m:r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&lt;1.</m:t>
                              </m:r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4010312"/>
                  </p:ext>
                </p:extLst>
              </p:nvPr>
            </p:nvGraphicFramePr>
            <p:xfrm>
              <a:off x="852825" y="1571722"/>
              <a:ext cx="10720093" cy="42923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2288"/>
                    <a:gridCol w="8982445"/>
                    <a:gridCol w="965360"/>
                  </a:tblGrid>
                  <a:tr h="3862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dirty="0" smtClean="0">
                              <a:solidFill>
                                <a:schemeClr val="tx1"/>
                              </a:solidFill>
                            </a:rPr>
                            <a:t>Câu</a:t>
                          </a:r>
                          <a:r>
                            <a:rPr lang="vi-VN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dirty="0" smtClean="0">
                              <a:solidFill>
                                <a:schemeClr val="tx1"/>
                              </a:solidFill>
                            </a:rPr>
                            <a:t>Khẳng</a:t>
                          </a:r>
                          <a:r>
                            <a:rPr lang="vi-VN" baseline="0" dirty="0" smtClean="0">
                              <a:solidFill>
                                <a:schemeClr val="tx1"/>
                              </a:solidFill>
                            </a:rPr>
                            <a:t> định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dirty="0" smtClean="0">
                              <a:solidFill>
                                <a:schemeClr val="tx1"/>
                              </a:solidFill>
                            </a:rPr>
                            <a:t>Đúng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849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Phương trình                                     vô nghiệm. </a:t>
                          </a:r>
                          <a:endParaRPr lang="en-US" sz="28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</a:tr>
                  <a:tr h="9842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Phương trình                               có nghiệm kép.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</a:tr>
                  <a:tr h="1087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 smtClean="0"/>
                            <a:t>3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Phương trình                                          </a:t>
                          </a:r>
                          <a:r>
                            <a:rPr lang="vi-VN" sz="280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không</a:t>
                          </a:r>
                          <a:r>
                            <a:rPr lang="vi-VN" sz="2800" baseline="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vi-VN" sz="2800" dirty="0" smtClean="0">
                              <a:solidFill>
                                <a:srgbClr val="FF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có nghiệm</a:t>
                          </a:r>
                          <a:r>
                            <a:rPr lang="vi-VN" sz="28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  <a:endParaRPr lang="en-US" sz="28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</a:tr>
                  <a:tr h="9842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 smtClean="0"/>
                            <a:t>4</a:t>
                          </a:r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8690" t="-339752" r="-10794" b="-14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10819631" y="2103737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872742" y="295658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x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225026"/>
              </p:ext>
            </p:extLst>
          </p:nvPr>
        </p:nvGraphicFramePr>
        <p:xfrm>
          <a:off x="5563152" y="4858339"/>
          <a:ext cx="2512050" cy="515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9" name="Equation" r:id="rId4" imgW="990360" imgH="203040" progId="Equation.DSMT4">
                  <p:embed/>
                </p:oleObj>
              </mc:Choice>
              <mc:Fallback>
                <p:oleObj name="Equation" r:id="rId4" imgW="990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3152" y="4858339"/>
                        <a:ext cx="2512050" cy="515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112589"/>
              </p:ext>
            </p:extLst>
          </p:nvPr>
        </p:nvGraphicFramePr>
        <p:xfrm>
          <a:off x="3661330" y="3040404"/>
          <a:ext cx="2595551" cy="466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0" name="Equation" r:id="rId6" imgW="1130040" imgH="203040" progId="Equation.DSMT4">
                  <p:embed/>
                </p:oleObj>
              </mc:Choice>
              <mc:Fallback>
                <p:oleObj name="Equation" r:id="rId6" imgW="1130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61330" y="3040404"/>
                        <a:ext cx="2595551" cy="466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83632"/>
              </p:ext>
            </p:extLst>
          </p:nvPr>
        </p:nvGraphicFramePr>
        <p:xfrm>
          <a:off x="3688753" y="2123648"/>
          <a:ext cx="29908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1" name="Equation" r:id="rId8" imgW="1320480" imgH="203040" progId="Equation.DSMT4">
                  <p:embed/>
                </p:oleObj>
              </mc:Choice>
              <mc:Fallback>
                <p:oleObj name="Equation" r:id="rId8" imgW="1320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88753" y="2123648"/>
                        <a:ext cx="2990850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629880" y="4025840"/>
                <a:ext cx="4073237" cy="573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>
                        <a:latin typeface="Cambria Math"/>
                      </a:rPr>
                      <m:t>−3</m:t>
                    </m:r>
                    <m:sSup>
                      <m:sSup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800" i="1">
                        <a:latin typeface="Cambria Math"/>
                      </a:rPr>
                      <m:t>+4</m:t>
                    </m:r>
                    <m:rad>
                      <m:radPr>
                        <m:degHide m:val="on"/>
                        <m:ctrlPr>
                          <a:rPr lang="vi-VN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latin typeface="Cambria Math"/>
                            <a:ea typeface="Cambria Math"/>
                          </a:rPr>
                          <m:t>6</m:t>
                        </m:r>
                      </m:e>
                    </m:rad>
                    <m:r>
                      <a:rPr lang="vi-VN" sz="28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vi-VN" sz="2800" i="1">
                        <a:latin typeface="Cambria Math"/>
                        <a:ea typeface="Cambria Math"/>
                      </a:rPr>
                      <m:t>+4=0</m:t>
                    </m:r>
                  </m:oMath>
                </a14:m>
                <a:r>
                  <a:rPr lang="vi-VN" sz="2800" dirty="0"/>
                  <a:t>  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880" y="4025840"/>
                <a:ext cx="4073237" cy="5739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27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699"/>
            <a:ext cx="5231890" cy="6718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</a:rPr>
              <a:t>2</a:t>
            </a:r>
            <a:r>
              <a:rPr lang="vi-VN" sz="2800" b="1" dirty="0">
                <a:solidFill>
                  <a:srgbClr val="FFFF00"/>
                </a:solidFill>
              </a:rPr>
              <a:t>. Công thức nghiệm thu gọn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8931" y="716334"/>
            <a:ext cx="8576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Xét phương trình</a:t>
            </a:r>
            <a:r>
              <a:rPr lang="vi-VN" sz="2800" b="1" dirty="0">
                <a:solidFill>
                  <a:schemeClr val="bg1"/>
                </a:solidFill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82804" y="2796309"/>
                <a:ext cx="548538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>
                    <a:solidFill>
                      <a:srgbClr val="FFFF00"/>
                    </a:solidFill>
                  </a:rPr>
                  <a:t>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80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vi-VN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 &gt;0</m:t>
                    </m:r>
                  </m:oMath>
                </a14:m>
                <a:r>
                  <a:rPr lang="vi-VN" sz="2800" dirty="0">
                    <a:solidFill>
                      <a:srgbClr val="FFFF00"/>
                    </a:solidFill>
                  </a:rPr>
                  <a:t>	thì phương trình có hai nghiệm phân biệt 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04" y="2796309"/>
                <a:ext cx="5485385" cy="954107"/>
              </a:xfrm>
              <a:prstGeom prst="rect">
                <a:avLst/>
              </a:prstGeom>
              <a:blipFill>
                <a:blip r:embed="rId3"/>
                <a:stretch>
                  <a:fillRect l="-2222" t="-7051" b="-16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925458"/>
              </p:ext>
            </p:extLst>
          </p:nvPr>
        </p:nvGraphicFramePr>
        <p:xfrm>
          <a:off x="558743" y="3971781"/>
          <a:ext cx="608965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8" name="Equation" r:id="rId4" imgW="2552400" imgH="863280" progId="Equation.DSMT4">
                  <p:embed/>
                </p:oleObj>
              </mc:Choice>
              <mc:Fallback>
                <p:oleObj name="Equation" r:id="rId4" imgW="255240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743" y="3971781"/>
                        <a:ext cx="608965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080997"/>
              </p:ext>
            </p:extLst>
          </p:nvPr>
        </p:nvGraphicFramePr>
        <p:xfrm>
          <a:off x="3307274" y="674080"/>
          <a:ext cx="365283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9" name="Equation" r:id="rId6" imgW="1409400" imgH="228600" progId="Equation.DSMT4">
                  <p:embed/>
                </p:oleObj>
              </mc:Choice>
              <mc:Fallback>
                <p:oleObj name="Equation" r:id="rId6" imgW="1409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07274" y="674080"/>
                        <a:ext cx="3652838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709671" y="1143218"/>
                <a:ext cx="214306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rgbClr val="FFFF00"/>
                    </a:solidFill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2800" b="0" i="1" dirty="0" smtClean="0">
                        <a:solidFill>
                          <a:srgbClr val="FFFF00"/>
                        </a:solidFill>
                        <a:latin typeface="Cambria Math"/>
                      </a:rPr>
                      <m:t>𝑏</m:t>
                    </m:r>
                    <m:r>
                      <a:rPr lang="vi-VN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 </a:t>
                </a:r>
                <a:endParaRPr lang="vi-VN" sz="28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671" y="1143218"/>
                <a:ext cx="2143066" cy="523220"/>
              </a:xfrm>
              <a:prstGeom prst="rect">
                <a:avLst/>
              </a:prstGeom>
              <a:blipFill>
                <a:blip r:embed="rId8"/>
                <a:stretch>
                  <a:fillRect l="-5682" t="-15294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336947" y="2105684"/>
                <a:ext cx="6229926" cy="576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solidFill>
                      <a:schemeClr val="bg1"/>
                    </a:solidFill>
                  </a:rPr>
                  <a:t>Kí hiệu</a:t>
                </a:r>
                <a:r>
                  <a:rPr lang="en-US" sz="2800" dirty="0">
                    <a:solidFill>
                      <a:schemeClr val="bg1"/>
                    </a:solidFill>
                  </a:rPr>
                  <a:t>: </a:t>
                </a:r>
                <a:r>
                  <a:rPr lang="vi-VN" sz="2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vi-VN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vi-VN" sz="2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vi-VN" sz="2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vi-VN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vi-VN" sz="28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vi-VN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vi-VN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𝑎𝑐</m:t>
                    </m:r>
                  </m:oMath>
                </a14:m>
                <a:r>
                  <a:rPr lang="vi-VN" sz="2800" dirty="0">
                    <a:solidFill>
                      <a:srgbClr val="FFFF00"/>
                    </a:solidFill>
                  </a:rPr>
                  <a:t>  </a:t>
                </a:r>
                <a:r>
                  <a:rPr lang="vi-VN" sz="2800" dirty="0">
                    <a:solidFill>
                      <a:schemeClr val="bg1"/>
                    </a:solidFill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vi-VN" sz="28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=4</m:t>
                    </m:r>
                    <m:sSup>
                      <m:sSupPr>
                        <m:ctrlP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vi-VN" sz="28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  <a:latin typeface="+mj-lt"/>
                  </a:rPr>
                  <a:t>  </a:t>
                </a:r>
                <a:endParaRPr lang="en-US" sz="28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47" y="2105684"/>
                <a:ext cx="6229926" cy="576953"/>
              </a:xfrm>
              <a:prstGeom prst="rect">
                <a:avLst/>
              </a:prstGeom>
              <a:blipFill>
                <a:blip r:embed="rId9"/>
                <a:stretch>
                  <a:fillRect l="-1957" t="-3158" b="-2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204758"/>
              </p:ext>
            </p:extLst>
          </p:nvPr>
        </p:nvGraphicFramePr>
        <p:xfrm>
          <a:off x="1175204" y="1525258"/>
          <a:ext cx="957738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0" name="Equation" r:id="rId10" imgW="9577646" imgH="676715" progId="Equation.DSMT4">
                  <p:embed/>
                </p:oleObj>
              </mc:Choice>
              <mc:Fallback>
                <p:oleObj name="Equation" r:id="rId10" imgW="9577646" imgH="67671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75204" y="1525258"/>
                        <a:ext cx="9577388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648278" y="1620836"/>
            <a:ext cx="808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  <a:latin typeface="+mj-lt"/>
              </a:rPr>
              <a:t>thì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682514" y="2775527"/>
            <a:ext cx="64654" cy="40824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911362" y="2796388"/>
                <a:ext cx="511136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>
                    <a:solidFill>
                      <a:srgbClr val="FFFF00"/>
                    </a:solidFill>
                  </a:rPr>
                  <a:t>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80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vi-VN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vi-VN" sz="2800" dirty="0">
                    <a:solidFill>
                      <a:srgbClr val="FFFF00"/>
                    </a:solidFill>
                  </a:rPr>
                  <a:t> thì phương trình có nghiệm kép 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362" y="2796388"/>
                <a:ext cx="5111367" cy="954107"/>
              </a:xfrm>
              <a:prstGeom prst="rect">
                <a:avLst/>
              </a:prstGeom>
              <a:blipFill>
                <a:blip r:embed="rId12"/>
                <a:stretch>
                  <a:fillRect l="-2506" t="-7051" r="-1313" b="-16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34802" y="5275926"/>
                <a:ext cx="85766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>
                    <a:solidFill>
                      <a:srgbClr val="FFFF00"/>
                    </a:solidFill>
                  </a:rPr>
                  <a:t>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vi-VN" sz="280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p>
                        <m:r>
                          <a:rPr lang="vi-VN" sz="2800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vi-VN" sz="2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&lt;0</m:t>
                    </m:r>
                  </m:oMath>
                </a14:m>
                <a:r>
                  <a:rPr lang="vi-VN" sz="2800" dirty="0">
                    <a:solidFill>
                      <a:srgbClr val="FFFF00"/>
                    </a:solidFill>
                  </a:rPr>
                  <a:t>	thì phương trình </a:t>
                </a:r>
              </a:p>
              <a:p>
                <a:r>
                  <a:rPr lang="vi-VN" sz="2800" dirty="0">
                    <a:solidFill>
                      <a:srgbClr val="FFFF00"/>
                    </a:solidFill>
                  </a:rPr>
                  <a:t>vô nghiệm.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802" y="5275926"/>
                <a:ext cx="8576650" cy="954107"/>
              </a:xfrm>
              <a:prstGeom prst="rect">
                <a:avLst/>
              </a:prstGeom>
              <a:blipFill rotWithShape="1">
                <a:blip r:embed="rId13"/>
                <a:stretch>
                  <a:fillRect l="-1421" t="-6369" b="-15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582166"/>
              </p:ext>
            </p:extLst>
          </p:nvPr>
        </p:nvGraphicFramePr>
        <p:xfrm>
          <a:off x="7120322" y="3874320"/>
          <a:ext cx="45116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1" name="Equation" r:id="rId14" imgW="1663560" imgH="393480" progId="Equation.DSMT4">
                  <p:embed/>
                </p:oleObj>
              </mc:Choice>
              <mc:Fallback>
                <p:oleObj name="Equation" r:id="rId14" imgW="1663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0322" y="3874320"/>
                        <a:ext cx="45116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309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  <p:bldP spid="17" grpId="0"/>
      <p:bldP spid="4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3868503"/>
                  </p:ext>
                </p:extLst>
              </p:nvPr>
            </p:nvGraphicFramePr>
            <p:xfrm>
              <a:off x="5635366" y="866784"/>
              <a:ext cx="6364585" cy="58360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328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6129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1434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Phương</a:t>
                          </a:r>
                          <a:r>
                            <a:rPr lang="vi-VN" sz="2800" baseline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trình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kern="1200" dirty="0">
                              <a:solidFill>
                                <a:srgbClr val="FFFF00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                      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b="1" i="1" kern="120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  <m:r>
                                  <a:rPr lang="vi-VN" sz="2800" b="1" i="1" kern="120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vi-VN" sz="2800" b="1" i="1" kern="120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vi-VN" sz="2800" b="1" i="1" kern="12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2800" b="1" i="1" kern="120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vi-VN" sz="2800" b="1" i="1" kern="120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vi-VN" sz="2800" b="1" i="1" kern="120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sz="2800" b="1" kern="1200" dirty="0">
                            <a:solidFill>
                              <a:srgbClr val="FFFF00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8071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+mj-lt"/>
                            </a:rPr>
                            <a:t>Biệt</a:t>
                          </a:r>
                          <a:r>
                            <a:rPr lang="vi-VN" sz="2800" baseline="0" dirty="0">
                              <a:latin typeface="+mj-lt"/>
                            </a:rPr>
                            <a:t> thức </a:t>
                          </a:r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6168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+mj-lt"/>
                            </a:rPr>
                            <a:t>PT có</a:t>
                          </a:r>
                          <a:r>
                            <a:rPr lang="vi-VN" sz="2400" baseline="0" dirty="0">
                              <a:latin typeface="+mj-lt"/>
                            </a:rPr>
                            <a:t> h</a:t>
                          </a:r>
                          <a:r>
                            <a:rPr lang="vi-VN" sz="2400" dirty="0">
                              <a:latin typeface="+mj-lt"/>
                            </a:rPr>
                            <a:t>ai nghiệm</a:t>
                          </a:r>
                          <a:r>
                            <a:rPr lang="vi-VN" sz="2400" baseline="0" dirty="0">
                              <a:latin typeface="+mj-lt"/>
                            </a:rPr>
                            <a:t> phân biệt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822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+mj-lt"/>
                            </a:rPr>
                            <a:t>PT có</a:t>
                          </a:r>
                          <a:r>
                            <a:rPr lang="vi-VN" sz="2400" baseline="0" dirty="0">
                              <a:latin typeface="+mj-lt"/>
                            </a:rPr>
                            <a:t> n</a:t>
                          </a:r>
                          <a:r>
                            <a:rPr lang="vi-VN" sz="2400" dirty="0">
                              <a:latin typeface="+mj-lt"/>
                            </a:rPr>
                            <a:t>ghiệm</a:t>
                          </a:r>
                          <a:r>
                            <a:rPr lang="vi-VN" sz="2400" baseline="0" dirty="0">
                              <a:latin typeface="+mj-lt"/>
                            </a:rPr>
                            <a:t> kép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421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+mj-lt"/>
                            </a:rPr>
                            <a:t>PT</a:t>
                          </a:r>
                          <a:r>
                            <a:rPr lang="vi-VN" sz="2400" baseline="0" dirty="0">
                              <a:latin typeface="+mj-lt"/>
                            </a:rPr>
                            <a:t> vô</a:t>
                          </a:r>
                          <a:r>
                            <a:rPr lang="vi-VN" sz="2400" dirty="0">
                              <a:latin typeface="+mj-lt"/>
                            </a:rPr>
                            <a:t> </a:t>
                          </a:r>
                          <a:r>
                            <a:rPr lang="vi-VN" sz="2400" baseline="0" dirty="0">
                              <a:latin typeface="+mj-lt"/>
                            </a:rPr>
                            <a:t> nghiệm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3868503"/>
                  </p:ext>
                </p:extLst>
              </p:nvPr>
            </p:nvGraphicFramePr>
            <p:xfrm>
              <a:off x="5635366" y="866784"/>
              <a:ext cx="6364585" cy="58360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03286"/>
                    <a:gridCol w="4961299"/>
                  </a:tblGrid>
                  <a:tr h="11434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Phương</a:t>
                          </a:r>
                          <a:r>
                            <a:rPr lang="vi-VN" sz="2800" baseline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trình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8256" t="-5319" r="-123" b="-410638"/>
                          </a:stretch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 smtClean="0">
                              <a:latin typeface="+mj-lt"/>
                            </a:rPr>
                            <a:t>Biệt</a:t>
                          </a:r>
                          <a:r>
                            <a:rPr lang="vi-VN" sz="2800" baseline="0" dirty="0" smtClean="0">
                              <a:latin typeface="+mj-lt"/>
                            </a:rPr>
                            <a:t> thức </a:t>
                          </a:r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</a:tr>
                  <a:tr h="161685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smtClean="0">
                              <a:latin typeface="+mj-lt"/>
                            </a:rPr>
                            <a:t>PT </a:t>
                          </a:r>
                          <a:r>
                            <a:rPr lang="vi-VN" sz="2400" dirty="0" smtClean="0">
                              <a:latin typeface="+mj-lt"/>
                            </a:rPr>
                            <a:t>có</a:t>
                          </a:r>
                          <a:r>
                            <a:rPr lang="vi-VN" sz="2400" baseline="0" dirty="0" smtClean="0">
                              <a:latin typeface="+mj-lt"/>
                            </a:rPr>
                            <a:t> h</a:t>
                          </a:r>
                          <a:r>
                            <a:rPr lang="vi-VN" sz="2400" dirty="0" smtClean="0">
                              <a:latin typeface="+mj-lt"/>
                            </a:rPr>
                            <a:t>ai nghiệm</a:t>
                          </a:r>
                          <a:r>
                            <a:rPr lang="vi-VN" sz="2400" baseline="0" dirty="0" smtClean="0">
                              <a:latin typeface="+mj-lt"/>
                            </a:rPr>
                            <a:t> phân biệt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smtClean="0">
                              <a:latin typeface="+mj-lt"/>
                            </a:rPr>
                            <a:t>PT có</a:t>
                          </a:r>
                          <a:r>
                            <a:rPr lang="vi-VN" sz="2400" baseline="0" dirty="0" smtClean="0">
                              <a:latin typeface="+mj-lt"/>
                            </a:rPr>
                            <a:t> n</a:t>
                          </a:r>
                          <a:r>
                            <a:rPr lang="vi-VN" sz="2400" dirty="0" smtClean="0">
                              <a:latin typeface="+mj-lt"/>
                            </a:rPr>
                            <a:t>ghiệm</a:t>
                          </a:r>
                          <a:r>
                            <a:rPr lang="vi-VN" sz="2400" baseline="0" dirty="0" smtClean="0">
                              <a:latin typeface="+mj-lt"/>
                            </a:rPr>
                            <a:t> kép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</a:tr>
                  <a:tr h="9421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smtClean="0">
                              <a:latin typeface="+mj-lt"/>
                            </a:rPr>
                            <a:t>PT</a:t>
                          </a:r>
                          <a:r>
                            <a:rPr lang="vi-VN" sz="2400" baseline="0" dirty="0" smtClean="0">
                              <a:latin typeface="+mj-lt"/>
                            </a:rPr>
                            <a:t> vô</a:t>
                          </a:r>
                          <a:r>
                            <a:rPr lang="vi-VN" sz="2400" dirty="0" smtClean="0">
                              <a:latin typeface="+mj-lt"/>
                            </a:rPr>
                            <a:t> </a:t>
                          </a:r>
                          <a:r>
                            <a:rPr lang="vi-VN" sz="2400" baseline="0" dirty="0" smtClean="0">
                              <a:latin typeface="+mj-lt"/>
                            </a:rPr>
                            <a:t> nghiệm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183591"/>
              </p:ext>
            </p:extLst>
          </p:nvPr>
        </p:nvGraphicFramePr>
        <p:xfrm>
          <a:off x="8016875" y="2121035"/>
          <a:ext cx="25685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59" name="Equation" r:id="rId4" imgW="799920" imgH="203040" progId="Equation.DSMT4">
                  <p:embed/>
                </p:oleObj>
              </mc:Choice>
              <mc:Fallback>
                <p:oleObj name="Equation" r:id="rId4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16875" y="2121035"/>
                        <a:ext cx="2568575" cy="65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639362"/>
              </p:ext>
            </p:extLst>
          </p:nvPr>
        </p:nvGraphicFramePr>
        <p:xfrm>
          <a:off x="7122673" y="2944951"/>
          <a:ext cx="4543425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60" name="Equation" r:id="rId6" imgW="1904760" imgH="660240" progId="Equation.DSMT4">
                  <p:embed/>
                </p:oleObj>
              </mc:Choice>
              <mc:Fallback>
                <p:oleObj name="Equation" r:id="rId6" imgW="19047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22673" y="2944951"/>
                        <a:ext cx="4543425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868205"/>
              </p:ext>
            </p:extLst>
          </p:nvPr>
        </p:nvGraphicFramePr>
        <p:xfrm>
          <a:off x="6329363" y="4658006"/>
          <a:ext cx="521970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61" name="Equation" r:id="rId8" imgW="2095200" imgH="393480" progId="Equation.DSMT4">
                  <p:embed/>
                </p:oleObj>
              </mc:Choice>
              <mc:Fallback>
                <p:oleObj name="Equation" r:id="rId8" imgW="2095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29363" y="4658006"/>
                        <a:ext cx="5219700" cy="9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963436"/>
              </p:ext>
            </p:extLst>
          </p:nvPr>
        </p:nvGraphicFramePr>
        <p:xfrm>
          <a:off x="7552604" y="5985741"/>
          <a:ext cx="25765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62" name="Equation" r:id="rId10" imgW="952200" imgH="215640" progId="Equation.DSMT4">
                  <p:embed/>
                </p:oleObj>
              </mc:Choice>
              <mc:Fallback>
                <p:oleObj name="Equation" r:id="rId10" imgW="9522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52604" y="5985741"/>
                        <a:ext cx="2576512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6378682" y="133045"/>
            <a:ext cx="4556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FFFF00"/>
                </a:solidFill>
              </a:rPr>
              <a:t>CÔNG THỨC NGHIỆM THU GỌN</a:t>
            </a:r>
          </a:p>
          <a:p>
            <a:r>
              <a:rPr lang="vi-VN" sz="2000" b="1" dirty="0">
                <a:solidFill>
                  <a:srgbClr val="FFFF00"/>
                </a:solidFill>
              </a:rPr>
              <a:t>CỦA PHƯƠNG TRÌNH BẬC HAI.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008580"/>
              </p:ext>
            </p:extLst>
          </p:nvPr>
        </p:nvGraphicFramePr>
        <p:xfrm>
          <a:off x="7480876" y="915335"/>
          <a:ext cx="365283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63" name="Equation" r:id="rId12" imgW="1409400" imgH="228600" progId="Equation.DSMT4">
                  <p:embed/>
                </p:oleObj>
              </mc:Choice>
              <mc:Fallback>
                <p:oleObj name="Equation" r:id="rId12" imgW="140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876" y="915335"/>
                        <a:ext cx="3652838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821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6931025"/>
                  </p:ext>
                </p:extLst>
              </p:nvPr>
            </p:nvGraphicFramePr>
            <p:xfrm>
              <a:off x="424872" y="895012"/>
              <a:ext cx="11305852" cy="58096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94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6513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96129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1434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Phương</a:t>
                          </a:r>
                          <a:r>
                            <a:rPr lang="vi-VN" sz="2800" baseline="0" dirty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trình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b="1" kern="1200" dirty="0">
                              <a:solidFill>
                                <a:srgbClr val="FFFF00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                      </a:t>
                          </a:r>
                        </a:p>
                        <a:p>
                          <a:pPr algn="ctr"/>
                          <a:r>
                            <a:rPr lang="vi-VN" sz="2800" b="0" i="0" kern="1200" baseline="0" dirty="0">
                              <a:solidFill>
                                <a:srgbClr val="FFFF00"/>
                              </a:solidFill>
                              <a:latin typeface="+mj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b="1" i="1" kern="120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𝒃</m:t>
                              </m:r>
                              <m:r>
                                <a:rPr lang="vi-VN" sz="2800" b="1" i="1" kern="120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vi-VN" sz="2800" b="1" i="1" kern="120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vi-VN" sz="2800" b="1" i="1" kern="120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 b="1" i="1" kern="120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vi-VN" sz="2800" b="1" i="1" kern="120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vi-VN" sz="2800" b="1" i="1" kern="120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US" sz="2800" b="1" kern="1200" dirty="0">
                            <a:solidFill>
                              <a:srgbClr val="FFFF00"/>
                            </a:solidFill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977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>
                              <a:latin typeface="+mj-lt"/>
                            </a:rPr>
                            <a:t>Biệt</a:t>
                          </a:r>
                          <a:r>
                            <a:rPr lang="vi-VN" sz="2800" baseline="0" dirty="0">
                              <a:latin typeface="+mj-lt"/>
                            </a:rPr>
                            <a:t> thức </a:t>
                          </a:r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624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+mj-lt"/>
                            </a:rPr>
                            <a:t>PT có</a:t>
                          </a:r>
                          <a:r>
                            <a:rPr lang="vi-VN" sz="2400" baseline="0" dirty="0">
                              <a:latin typeface="+mj-lt"/>
                            </a:rPr>
                            <a:t> h</a:t>
                          </a:r>
                          <a:r>
                            <a:rPr lang="vi-VN" sz="2400" dirty="0">
                              <a:latin typeface="+mj-lt"/>
                            </a:rPr>
                            <a:t>ai nghiệm</a:t>
                          </a:r>
                          <a:r>
                            <a:rPr lang="vi-VN" sz="2400" baseline="0" dirty="0">
                              <a:latin typeface="+mj-lt"/>
                            </a:rPr>
                            <a:t> phân biệt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320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+mj-lt"/>
                            </a:rPr>
                            <a:t>PT có</a:t>
                          </a:r>
                          <a:r>
                            <a:rPr lang="vi-VN" sz="2400" baseline="0" dirty="0">
                              <a:latin typeface="+mj-lt"/>
                            </a:rPr>
                            <a:t> n</a:t>
                          </a:r>
                          <a:r>
                            <a:rPr lang="vi-VN" sz="2400" dirty="0">
                              <a:latin typeface="+mj-lt"/>
                            </a:rPr>
                            <a:t>ghiệm</a:t>
                          </a:r>
                          <a:r>
                            <a:rPr lang="vi-VN" sz="2400" baseline="0" dirty="0">
                              <a:latin typeface="+mj-lt"/>
                            </a:rPr>
                            <a:t> kép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220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+mj-lt"/>
                            </a:rPr>
                            <a:t>PT</a:t>
                          </a:r>
                          <a:r>
                            <a:rPr lang="vi-VN" sz="2400" baseline="0" dirty="0">
                              <a:latin typeface="+mj-lt"/>
                            </a:rPr>
                            <a:t> vô</a:t>
                          </a:r>
                          <a:r>
                            <a:rPr lang="vi-VN" sz="2400" dirty="0">
                              <a:latin typeface="+mj-lt"/>
                            </a:rPr>
                            <a:t> </a:t>
                          </a:r>
                          <a:r>
                            <a:rPr lang="vi-VN" sz="2400" baseline="0" dirty="0">
                              <a:latin typeface="+mj-lt"/>
                            </a:rPr>
                            <a:t> nghiệm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6931025"/>
                  </p:ext>
                </p:extLst>
              </p:nvPr>
            </p:nvGraphicFramePr>
            <p:xfrm>
              <a:off x="424872" y="895012"/>
              <a:ext cx="11305852" cy="58096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9419"/>
                    <a:gridCol w="4765134"/>
                    <a:gridCol w="4961299"/>
                  </a:tblGrid>
                  <a:tr h="11434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Phương</a:t>
                          </a:r>
                          <a:r>
                            <a:rPr lang="vi-VN" sz="2800" baseline="0" dirty="0" smtClean="0">
                              <a:solidFill>
                                <a:schemeClr val="tx1"/>
                              </a:solidFill>
                              <a:latin typeface="+mj-lt"/>
                            </a:rPr>
                            <a:t> trình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7887" t="-5319" r="-123" b="-418617"/>
                          </a:stretch>
                        </a:blipFill>
                      </a:tcPr>
                    </a:tc>
                  </a:tr>
                  <a:tr h="89774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 smtClean="0">
                              <a:latin typeface="+mj-lt"/>
                            </a:rPr>
                            <a:t>Biệt</a:t>
                          </a:r>
                          <a:r>
                            <a:rPr lang="vi-VN" sz="2800" baseline="0" dirty="0" smtClean="0">
                              <a:latin typeface="+mj-lt"/>
                            </a:rPr>
                            <a:t> thức </a:t>
                          </a:r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</a:tr>
                  <a:tr h="1624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smtClean="0">
                              <a:latin typeface="+mj-lt"/>
                            </a:rPr>
                            <a:t>PT có</a:t>
                          </a:r>
                          <a:r>
                            <a:rPr lang="vi-VN" sz="2400" baseline="0" dirty="0" smtClean="0">
                              <a:latin typeface="+mj-lt"/>
                            </a:rPr>
                            <a:t> h</a:t>
                          </a:r>
                          <a:r>
                            <a:rPr lang="vi-VN" sz="2400" dirty="0" smtClean="0">
                              <a:latin typeface="+mj-lt"/>
                            </a:rPr>
                            <a:t>ai nghiệm</a:t>
                          </a:r>
                          <a:r>
                            <a:rPr lang="vi-VN" sz="2400" baseline="0" dirty="0" smtClean="0">
                              <a:latin typeface="+mj-lt"/>
                            </a:rPr>
                            <a:t> phân biệt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</a:tr>
                  <a:tr h="1320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smtClean="0">
                              <a:latin typeface="+mj-lt"/>
                            </a:rPr>
                            <a:t>PT có</a:t>
                          </a:r>
                          <a:r>
                            <a:rPr lang="vi-VN" sz="2400" baseline="0" dirty="0" smtClean="0">
                              <a:latin typeface="+mj-lt"/>
                            </a:rPr>
                            <a:t> n</a:t>
                          </a:r>
                          <a:r>
                            <a:rPr lang="vi-VN" sz="2400" dirty="0" smtClean="0">
                              <a:latin typeface="+mj-lt"/>
                            </a:rPr>
                            <a:t>ghiệm</a:t>
                          </a:r>
                          <a:r>
                            <a:rPr lang="vi-VN" sz="2400" baseline="0" dirty="0" smtClean="0">
                              <a:latin typeface="+mj-lt"/>
                            </a:rPr>
                            <a:t> kép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 smtClean="0">
                              <a:latin typeface="+mj-lt"/>
                            </a:rPr>
                            <a:t>PT</a:t>
                          </a:r>
                          <a:r>
                            <a:rPr lang="vi-VN" sz="2400" baseline="0" dirty="0" smtClean="0">
                              <a:latin typeface="+mj-lt"/>
                            </a:rPr>
                            <a:t> vô</a:t>
                          </a:r>
                          <a:r>
                            <a:rPr lang="vi-VN" sz="2400" dirty="0" smtClean="0">
                              <a:latin typeface="+mj-lt"/>
                            </a:rPr>
                            <a:t> </a:t>
                          </a:r>
                          <a:r>
                            <a:rPr lang="vi-VN" sz="2400" baseline="0" dirty="0" smtClean="0">
                              <a:latin typeface="+mj-lt"/>
                            </a:rPr>
                            <a:t> nghiệm</a:t>
                          </a:r>
                          <a:endParaRPr lang="en-US" sz="24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latin typeface="+mj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991087"/>
              </p:ext>
            </p:extLst>
          </p:nvPr>
        </p:nvGraphicFramePr>
        <p:xfrm>
          <a:off x="3113088" y="2151201"/>
          <a:ext cx="24511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4" name="Equation" r:id="rId4" imgW="825480" imgH="203040" progId="Equation.DSMT4">
                  <p:embed/>
                </p:oleObj>
              </mc:Choice>
              <mc:Fallback>
                <p:oleObj name="Equation" r:id="rId4" imgW="825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13088" y="2151201"/>
                        <a:ext cx="245110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768005"/>
              </p:ext>
            </p:extLst>
          </p:nvPr>
        </p:nvGraphicFramePr>
        <p:xfrm>
          <a:off x="8016875" y="2084091"/>
          <a:ext cx="25685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5" name="Equation" r:id="rId6" imgW="799920" imgH="203040" progId="Equation.DSMT4">
                  <p:embed/>
                </p:oleObj>
              </mc:Choice>
              <mc:Fallback>
                <p:oleObj name="Equation" r:id="rId6" imgW="799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16875" y="2084091"/>
                        <a:ext cx="2568575" cy="65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974266"/>
              </p:ext>
            </p:extLst>
          </p:nvPr>
        </p:nvGraphicFramePr>
        <p:xfrm>
          <a:off x="2195513" y="3003542"/>
          <a:ext cx="4284662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6" name="Equation" r:id="rId8" imgW="1790640" imgH="660240" progId="Equation.DSMT4">
                  <p:embed/>
                </p:oleObj>
              </mc:Choice>
              <mc:Fallback>
                <p:oleObj name="Equation" r:id="rId8" imgW="179064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95513" y="3003542"/>
                        <a:ext cx="4284662" cy="157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234221"/>
              </p:ext>
            </p:extLst>
          </p:nvPr>
        </p:nvGraphicFramePr>
        <p:xfrm>
          <a:off x="6956425" y="3000367"/>
          <a:ext cx="4543425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7" name="Equation" r:id="rId10" imgW="1904760" imgH="660240" progId="Equation.DSMT4">
                  <p:embed/>
                </p:oleObj>
              </mc:Choice>
              <mc:Fallback>
                <p:oleObj name="Equation" r:id="rId10" imgW="19047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56425" y="3000367"/>
                        <a:ext cx="4543425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758559"/>
              </p:ext>
            </p:extLst>
          </p:nvPr>
        </p:nvGraphicFramePr>
        <p:xfrm>
          <a:off x="850900" y="4760034"/>
          <a:ext cx="54752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8" name="Equation" r:id="rId12" imgW="2019240" imgH="393480" progId="Equation.DSMT4">
                  <p:embed/>
                </p:oleObj>
              </mc:Choice>
              <mc:Fallback>
                <p:oleObj name="Equation" r:id="rId12" imgW="2019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50900" y="4760034"/>
                        <a:ext cx="5475288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051005"/>
              </p:ext>
            </p:extLst>
          </p:nvPr>
        </p:nvGraphicFramePr>
        <p:xfrm>
          <a:off x="6329363" y="4805782"/>
          <a:ext cx="521970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19" name="Equation" r:id="rId14" imgW="2095200" imgH="393480" progId="Equation.DSMT4">
                  <p:embed/>
                </p:oleObj>
              </mc:Choice>
              <mc:Fallback>
                <p:oleObj name="Equation" r:id="rId14" imgW="2095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29363" y="4805782"/>
                        <a:ext cx="5219700" cy="9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751186"/>
              </p:ext>
            </p:extLst>
          </p:nvPr>
        </p:nvGraphicFramePr>
        <p:xfrm>
          <a:off x="2244335" y="6003497"/>
          <a:ext cx="23622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20" name="Equation" r:id="rId16" imgW="914400" imgH="215640" progId="Equation.DSMT4">
                  <p:embed/>
                </p:oleObj>
              </mc:Choice>
              <mc:Fallback>
                <p:oleObj name="Equation" r:id="rId16" imgW="9144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244335" y="6003497"/>
                        <a:ext cx="2362200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744273"/>
              </p:ext>
            </p:extLst>
          </p:nvPr>
        </p:nvGraphicFramePr>
        <p:xfrm>
          <a:off x="7552604" y="5985741"/>
          <a:ext cx="25765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21" name="Equation" r:id="rId18" imgW="952200" imgH="215640" progId="Equation.DSMT4">
                  <p:embed/>
                </p:oleObj>
              </mc:Choice>
              <mc:Fallback>
                <p:oleObj name="Equation" r:id="rId18" imgW="9522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552604" y="5985741"/>
                        <a:ext cx="2576512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2244335" y="169349"/>
            <a:ext cx="32399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solidFill>
                  <a:srgbClr val="FFFF00"/>
                </a:solidFill>
              </a:rPr>
              <a:t>CÔNG THỨC NGHIỆM CỦA</a:t>
            </a:r>
          </a:p>
          <a:p>
            <a:r>
              <a:rPr lang="vi-VN" b="1" dirty="0">
                <a:solidFill>
                  <a:srgbClr val="FFFF00"/>
                </a:solidFill>
              </a:rPr>
              <a:t> PHƯƠNG TRÌNH BẬC HAI</a:t>
            </a:r>
            <a:r>
              <a:rPr lang="vi-VN" sz="2000" b="1" dirty="0">
                <a:solidFill>
                  <a:srgbClr val="FFFF00"/>
                </a:solidFill>
              </a:rPr>
              <a:t>.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31286" y="135795"/>
            <a:ext cx="4556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FFFF00"/>
                </a:solidFill>
              </a:rPr>
              <a:t>CÔNG THỨC NGHIỆM THU GỌN</a:t>
            </a:r>
          </a:p>
          <a:p>
            <a:r>
              <a:rPr lang="vi-VN" b="1" dirty="0">
                <a:solidFill>
                  <a:srgbClr val="FFFF00"/>
                </a:solidFill>
              </a:rPr>
              <a:t>CỦA PHƯƠNG TRÌNH BẬC HAI. 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053817"/>
              </p:ext>
            </p:extLst>
          </p:nvPr>
        </p:nvGraphicFramePr>
        <p:xfrm>
          <a:off x="2166230" y="980933"/>
          <a:ext cx="365283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22" name="Equation" r:id="rId20" imgW="1409400" imgH="228600" progId="Equation.DSMT4">
                  <p:embed/>
                </p:oleObj>
              </mc:Choice>
              <mc:Fallback>
                <p:oleObj name="Equation" r:id="rId20" imgW="14094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230" y="980933"/>
                        <a:ext cx="3652838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224409"/>
              </p:ext>
            </p:extLst>
          </p:nvPr>
        </p:nvGraphicFramePr>
        <p:xfrm>
          <a:off x="6950679" y="941887"/>
          <a:ext cx="365283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23" name="Equation" r:id="rId22" imgW="1409400" imgH="228600" progId="Equation.DSMT4">
                  <p:embed/>
                </p:oleObj>
              </mc:Choice>
              <mc:Fallback>
                <p:oleObj name="Equation" r:id="rId22" imgW="14094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679" y="941887"/>
                        <a:ext cx="3652838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0931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/>
                <a:r>
                  <a:rPr lang="en-US" sz="36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Bài 1</a:t>
                </a:r>
                <a:r>
                  <a:rPr lang="vi-VN" sz="36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vi-VN" sz="3600" dirty="0">
                    <a:solidFill>
                      <a:srgbClr val="FFFF00"/>
                    </a:solidFill>
                  </a:rPr>
                  <a:t> Xác định hệ số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𝑎</m:t>
                    </m:r>
                    <m:r>
                      <a:rPr lang="vi-VN" sz="3600" b="0" i="1" smtClean="0">
                        <a:solidFill>
                          <a:srgbClr val="FFFF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vi-VN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vi-VN" sz="3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3600" b="0" i="1" smtClean="0">
                        <a:solidFill>
                          <a:srgbClr val="FFFF00"/>
                        </a:solidFill>
                        <a:latin typeface="Cambria Math"/>
                      </a:rPr>
                      <m:t>,</m:t>
                    </m:r>
                    <m:r>
                      <a:rPr lang="vi-VN" sz="3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vi-VN" sz="3600" dirty="0">
                    <a:solidFill>
                      <a:srgbClr val="FFFF00"/>
                    </a:solidFill>
                  </a:rPr>
                  <a:t> của các phương trình có dạng </a:t>
                </a:r>
                <a:br>
                  <a:rPr lang="vi-VN" sz="3600" dirty="0">
                    <a:solidFill>
                      <a:srgbClr val="FFFF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vi-VN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3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vi-VN" sz="3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3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vi-VN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3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vi-VN" sz="3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vi-VN" sz="3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vi-VN" sz="3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𝑥</m:t>
                      </m:r>
                      <m:r>
                        <a:rPr lang="vi-VN" sz="3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vi-VN" sz="3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𝑐</m:t>
                      </m:r>
                      <m:r>
                        <a:rPr lang="vi-VN" sz="3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=0</m:t>
                      </m:r>
                      <m:r>
                        <a:rPr lang="vi-VN" sz="3600" b="0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br>
                  <a:rPr lang="vi-VN" sz="3600" dirty="0">
                    <a:solidFill>
                      <a:srgbClr val="FFFF00"/>
                    </a:solidFill>
                  </a:rPr>
                </a:br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10"/>
                <a:stretch>
                  <a:fillRect l="-1507" t="-1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7419735"/>
                  </p:ext>
                </p:extLst>
              </p:nvPr>
            </p:nvGraphicFramePr>
            <p:xfrm>
              <a:off x="665018" y="1625010"/>
              <a:ext cx="10769600" cy="4169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9257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193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8270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7498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0423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</a:rPr>
                            <a:t>Phương</a:t>
                          </a:r>
                          <a:r>
                            <a:rPr lang="en-US" sz="28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800" baseline="0" dirty="0" err="1">
                              <a:solidFill>
                                <a:schemeClr val="tx1"/>
                              </a:solidFill>
                            </a:rPr>
                            <a:t>trình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vi-VN" sz="2800" b="1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  <m:r>
                                <a:rPr lang="vi-VN" sz="2800" b="1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28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4230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>
                              <a:solidFill>
                                <a:schemeClr val="tx1"/>
                              </a:solidFill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13852</m:t>
                              </m:r>
                              <m:sSup>
                                <m:sSupPr>
                                  <m:ctrlPr>
                                    <a:rPr lang="vi-VN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−14</m:t>
                              </m:r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+1=0.</m:t>
                              </m:r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4230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>
                              <a:solidFill>
                                <a:schemeClr val="tx1"/>
                              </a:solidFill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vi-VN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−20</m:t>
                              </m:r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+100=0.</m:t>
                              </m:r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42302">
                    <a:tc>
                      <a:txBody>
                        <a:bodyPr/>
                        <a:lstStyle/>
                        <a:p>
                          <a:r>
                            <a:rPr lang="vi-VN" sz="2800" dirty="0">
                              <a:solidFill>
                                <a:schemeClr val="tx1"/>
                              </a:solidFill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lang="vi-VN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+4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6</m:t>
                                  </m:r>
                                </m:e>
                              </m:rad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+4=0.</m:t>
                              </m:r>
                            </m:oMath>
                          </a14:m>
                          <a:endParaRPr lang="vi-VN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7419735"/>
                  </p:ext>
                </p:extLst>
              </p:nvPr>
            </p:nvGraphicFramePr>
            <p:xfrm>
              <a:off x="665018" y="1625010"/>
              <a:ext cx="10769600" cy="4169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92574"/>
                    <a:gridCol w="1919335"/>
                    <a:gridCol w="1982709"/>
                    <a:gridCol w="1674982"/>
                  </a:tblGrid>
                  <a:tr h="10423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solidFill>
                                <a:schemeClr val="tx1"/>
                              </a:solidFill>
                            </a:rPr>
                            <a:t>Phương</a:t>
                          </a:r>
                          <a:r>
                            <a:rPr lang="en-US" sz="28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solidFill>
                                <a:schemeClr val="tx1"/>
                              </a:solidFill>
                            </a:rPr>
                            <a:t>trình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11"/>
                          <a:stretch>
                            <a:fillRect l="-270476" t="-585" r="-19047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11"/>
                          <a:stretch>
                            <a:fillRect l="-359077" t="-585" r="-8461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11"/>
                          <a:stretch>
                            <a:fillRect l="-542545" t="-585" b="-300000"/>
                          </a:stretch>
                        </a:blipFill>
                      </a:tcPr>
                    </a:tc>
                  </a:tr>
                  <a:tr h="10423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11"/>
                          <a:stretch>
                            <a:fillRect t="-100585" r="-10739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10423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11"/>
                          <a:stretch>
                            <a:fillRect t="-201765" r="-107394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10423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11"/>
                          <a:stretch>
                            <a:fillRect t="-300000" r="-107394" b="-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22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/>
                <a:r>
                  <a:rPr lang="en-US" sz="36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Bài 1</a:t>
                </a:r>
                <a:r>
                  <a:rPr lang="vi-VN" sz="36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vi-VN" sz="3600" dirty="0">
                    <a:solidFill>
                      <a:srgbClr val="FFFF00"/>
                    </a:solidFill>
                  </a:rPr>
                  <a:t> Xác định hệ số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𝑎</m:t>
                    </m:r>
                    <m:r>
                      <a:rPr lang="vi-VN" sz="3600" b="0" i="1" smtClean="0">
                        <a:solidFill>
                          <a:srgbClr val="FFFF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vi-VN" sz="36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3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vi-VN" sz="36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vi-VN" sz="3600" b="0" i="1" smtClean="0">
                        <a:solidFill>
                          <a:srgbClr val="FFFF00"/>
                        </a:solidFill>
                        <a:latin typeface="Cambria Math"/>
                      </a:rPr>
                      <m:t>,</m:t>
                    </m:r>
                    <m:r>
                      <a:rPr lang="vi-VN" sz="3600" b="0" i="1" smtClean="0">
                        <a:solidFill>
                          <a:srgbClr val="FFFF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vi-VN" sz="3600" dirty="0">
                    <a:solidFill>
                      <a:srgbClr val="FFFF00"/>
                    </a:solidFill>
                  </a:rPr>
                  <a:t> của các phương trình có dạng </a:t>
                </a:r>
                <a:br>
                  <a:rPr lang="vi-VN" sz="3600" dirty="0">
                    <a:solidFill>
                      <a:srgbClr val="FFFF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vi-VN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3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vi-VN" sz="3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3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vi-VN" sz="3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3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vi-VN" sz="3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vi-VN" sz="36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vi-VN" sz="3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𝑥</m:t>
                      </m:r>
                      <m:r>
                        <a:rPr lang="vi-VN" sz="3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+</m:t>
                      </m:r>
                      <m:r>
                        <a:rPr lang="vi-VN" sz="3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𝑐</m:t>
                      </m:r>
                      <m:r>
                        <a:rPr lang="vi-VN" sz="36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=0</m:t>
                      </m:r>
                      <m:r>
                        <a:rPr lang="vi-VN" sz="3600" b="0" i="0" smtClean="0">
                          <a:solidFill>
                            <a:srgbClr val="FFFF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br>
                  <a:rPr lang="vi-VN" sz="3600" dirty="0">
                    <a:solidFill>
                      <a:srgbClr val="FFFF00"/>
                    </a:solidFill>
                  </a:rPr>
                </a:br>
                <a:endParaRPr lang="en-US" sz="36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10"/>
                <a:stretch>
                  <a:fillRect l="-1507" t="-1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9640848"/>
                  </p:ext>
                </p:extLst>
              </p:nvPr>
            </p:nvGraphicFramePr>
            <p:xfrm>
              <a:off x="674254" y="1625010"/>
              <a:ext cx="10649528" cy="4169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833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1933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8270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6414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0423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</a:rPr>
                            <a:t>Phương</a:t>
                          </a:r>
                          <a:r>
                            <a:rPr lang="en-US" sz="28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800" baseline="0" dirty="0" err="1">
                              <a:solidFill>
                                <a:schemeClr val="tx1"/>
                              </a:solidFill>
                            </a:rPr>
                            <a:t>trình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vi-VN" sz="2800" b="1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𝒃</m:t>
                              </m:r>
                              <m:r>
                                <a:rPr lang="vi-VN" sz="2800" b="1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280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4230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>
                              <a:solidFill>
                                <a:schemeClr val="tx1"/>
                              </a:solidFill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13852</m:t>
                              </m:r>
                              <m:sSup>
                                <m:sSupPr>
                                  <m:ctrlPr>
                                    <a:rPr lang="vi-VN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−14</m:t>
                              </m:r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+1=0.</m:t>
                              </m:r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4230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>
                              <a:solidFill>
                                <a:schemeClr val="tx1"/>
                              </a:solidFill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vi-VN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−20</m:t>
                              </m:r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+100=0.</m:t>
                              </m:r>
                            </m:oMath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42302">
                    <a:tc>
                      <a:txBody>
                        <a:bodyPr/>
                        <a:lstStyle/>
                        <a:p>
                          <a:r>
                            <a:rPr lang="vi-VN" sz="2800" dirty="0">
                              <a:solidFill>
                                <a:schemeClr val="tx1"/>
                              </a:solidFill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−3</m:t>
                              </m:r>
                              <m:sSup>
                                <m:sSupPr>
                                  <m:ctrlPr>
                                    <a:rPr lang="vi-VN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+4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6</m:t>
                                  </m:r>
                                </m:e>
                              </m:rad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vi-VN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+4=0.</m:t>
                              </m:r>
                            </m:oMath>
                          </a14:m>
                          <a:endParaRPr lang="vi-VN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9640848"/>
                  </p:ext>
                </p:extLst>
              </p:nvPr>
            </p:nvGraphicFramePr>
            <p:xfrm>
              <a:off x="674254" y="1625010"/>
              <a:ext cx="10649528" cy="41692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83337"/>
                    <a:gridCol w="1919335"/>
                    <a:gridCol w="1982709"/>
                    <a:gridCol w="1564147"/>
                  </a:tblGrid>
                  <a:tr h="10423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>
                              <a:solidFill>
                                <a:schemeClr val="tx1"/>
                              </a:solidFill>
                            </a:rPr>
                            <a:t>Phương</a:t>
                          </a:r>
                          <a:r>
                            <a:rPr lang="en-US" sz="28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800" baseline="0" dirty="0" err="1" smtClean="0">
                              <a:solidFill>
                                <a:schemeClr val="tx1"/>
                              </a:solidFill>
                            </a:rPr>
                            <a:t>trình</a:t>
                          </a:r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11"/>
                          <a:stretch>
                            <a:fillRect l="-270159" t="-585" r="-184762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11"/>
                          <a:stretch>
                            <a:fillRect l="-358769" t="-585" r="-7907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11"/>
                          <a:stretch>
                            <a:fillRect l="-580156" t="-585" b="-300000"/>
                          </a:stretch>
                        </a:blipFill>
                      </a:tcPr>
                    </a:tc>
                  </a:tr>
                  <a:tr h="10423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11"/>
                          <a:stretch>
                            <a:fillRect l="-118" t="-100585" r="-10552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10423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11"/>
                          <a:stretch>
                            <a:fillRect l="-118" t="-201765" r="-105529" b="-1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10423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11"/>
                          <a:stretch>
                            <a:fillRect l="-118" t="-300000" r="-105529" b="-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512618" y="5938368"/>
            <a:ext cx="1051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? </a:t>
            </a:r>
            <a:r>
              <a:rPr lang="en-US" sz="2800" dirty="0" err="1">
                <a:solidFill>
                  <a:srgbClr val="FFFF00"/>
                </a:solidFill>
              </a:rPr>
              <a:t>Dùng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công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thức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nghiệm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thu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gọn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em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hãy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giải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các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phương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trình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trên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06837" y="2918692"/>
                <a:ext cx="13173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latin typeface="Cambria Math"/>
                        </a:rPr>
                        <m:t>13852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837" y="2918692"/>
                <a:ext cx="1317325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29600" y="2909452"/>
                <a:ext cx="8497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latin typeface="Cambria Math"/>
                        </a:rPr>
                        <m:t>−7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2909452"/>
                <a:ext cx="849745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73855" y="2904835"/>
                <a:ext cx="8497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855" y="2904835"/>
                <a:ext cx="849745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40626" y="3916217"/>
                <a:ext cx="8497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626" y="3916217"/>
                <a:ext cx="849745" cy="52322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95855" y="3916217"/>
                <a:ext cx="8497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latin typeface="Cambria Math"/>
                        </a:rPr>
                        <m:t>−10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855" y="3916217"/>
                <a:ext cx="849745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326255" y="3916217"/>
                <a:ext cx="8497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latin typeface="Cambria Math"/>
                        </a:rPr>
                        <m:t>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6255" y="3916217"/>
                <a:ext cx="849745" cy="5232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40626" y="5006108"/>
                <a:ext cx="8497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626" y="5006108"/>
                <a:ext cx="849745" cy="52322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173855" y="5043052"/>
                <a:ext cx="8497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855" y="5043052"/>
                <a:ext cx="849745" cy="52322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303492" y="4983096"/>
                <a:ext cx="849745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800" i="1">
                              <a:latin typeface="Cambria Math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3492" y="4983096"/>
                <a:ext cx="849745" cy="57394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70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5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753037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vi-VN" sz="28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bg1"/>
                        </a:solidFill>
                        <a:latin typeface="Cambria Math"/>
                      </a:rPr>
                      <m:t>13852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vi-VN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800" i="1">
                        <a:solidFill>
                          <a:schemeClr val="bg1"/>
                        </a:solidFill>
                        <a:latin typeface="Cambria Math"/>
                      </a:rPr>
                      <m:t>−14</m:t>
                    </m:r>
                    <m:r>
                      <a:rPr lang="vi-VN" sz="2800" i="1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vi-VN" sz="2800" i="1">
                        <a:solidFill>
                          <a:schemeClr val="bg1"/>
                        </a:solidFill>
                        <a:latin typeface="Cambria Math"/>
                      </a:rPr>
                      <m:t>+1=0.</m:t>
                    </m:r>
                  </m:oMath>
                </a14:m>
                <a:br>
                  <a:rPr lang="en-US" sz="2800" dirty="0">
                    <a:solidFill>
                      <a:schemeClr val="bg1"/>
                    </a:solidFill>
                  </a:rPr>
                </a:b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753037"/>
                <a:ext cx="10515600" cy="1325563"/>
              </a:xfrm>
              <a:blipFill rotWithShape="1"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52954" y="1607110"/>
                <a:ext cx="87098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p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vi-VN" sz="2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(−7)</m:t>
                          </m:r>
                        </m:e>
                        <m:sup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vi-VN" sz="28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−13852</m:t>
                      </m:r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. 1</m:t>
                      </m:r>
                      <m:r>
                        <a:rPr lang="vi-VN" sz="28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=49−13852&lt;0.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954" y="1607110"/>
                <a:ext cx="870989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73018" y="2179768"/>
            <a:ext cx="8599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</a:rPr>
              <a:t>Vậy phương trình vô nghiệm.</a:t>
            </a:r>
            <a:endParaRPr lang="en-US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79397" y="3645255"/>
                <a:ext cx="35123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</a:rPr>
                        <m:t> −20</m:t>
                      </m:r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</a:rPr>
                        <m:t>+100=0.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397" y="3645255"/>
                <a:ext cx="351230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77434" y="3645255"/>
            <a:ext cx="70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</a:rPr>
              <a:t>b)</a:t>
            </a:r>
            <a:r>
              <a:rPr lang="vi-VN" dirty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20566" y="4154619"/>
                <a:ext cx="47474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vi-VN" sz="2800" dirty="0">
                    <a:solidFill>
                      <a:schemeClr val="bg1"/>
                    </a:solidFill>
                  </a:rPr>
                  <a:t>’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(−10)</m:t>
                        </m:r>
                      </m:e>
                      <m:sup>
                        <m:r>
                          <a:rPr lang="vi-VN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−1.100=0.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566" y="4154619"/>
                <a:ext cx="4747491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4118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84720" y="4830683"/>
            <a:ext cx="58351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FF00"/>
                </a:solidFill>
              </a:rPr>
              <a:t>Vậy phương trình có nghiệm kép là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43038"/>
              </p:ext>
            </p:extLst>
          </p:nvPr>
        </p:nvGraphicFramePr>
        <p:xfrm>
          <a:off x="6496050" y="4547732"/>
          <a:ext cx="29876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3" name="Equation" r:id="rId7" imgW="1079280" imgH="393480" progId="Equation.DSMT4">
                  <p:embed/>
                </p:oleObj>
              </mc:Choice>
              <mc:Fallback>
                <p:oleObj name="Equation" r:id="rId7" imgW="1079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96050" y="4547732"/>
                        <a:ext cx="2987675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4124279"/>
                  </p:ext>
                </p:extLst>
              </p:nvPr>
            </p:nvGraphicFramePr>
            <p:xfrm>
              <a:off x="8724899" y="1053186"/>
              <a:ext cx="2914650" cy="15754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77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77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191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877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𝒃</m:t>
                                </m:r>
                                <m:r>
                                  <a:rPr lang="vi-V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8770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b="0" i="1" smtClean="0">
                                    <a:latin typeface="Cambria Math"/>
                                  </a:rPr>
                                  <m:t>13852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b="0" i="1" smtClean="0">
                                    <a:latin typeface="Cambria Math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4124279"/>
                  </p:ext>
                </p:extLst>
              </p:nvPr>
            </p:nvGraphicFramePr>
            <p:xfrm>
              <a:off x="8724899" y="1053186"/>
              <a:ext cx="2914650" cy="15754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7776"/>
                    <a:gridCol w="847725"/>
                    <a:gridCol w="819149"/>
                  </a:tblGrid>
                  <a:tr h="7877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9"/>
                          <a:stretch>
                            <a:fillRect t="-775" r="-133659" b="-1007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9"/>
                          <a:stretch>
                            <a:fillRect l="-147482" t="-775" r="-97122" b="-1007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9"/>
                          <a:stretch>
                            <a:fillRect l="-256716" t="-775" r="-746" b="-100775"/>
                          </a:stretch>
                        </a:blipFill>
                      </a:tcPr>
                    </a:tc>
                  </a:tr>
                  <a:tr h="7877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9"/>
                          <a:stretch>
                            <a:fillRect t="-100775" r="-133659" b="-7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9"/>
                          <a:stretch>
                            <a:fillRect l="-147482" t="-100775" r="-97122" b="-7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9"/>
                          <a:stretch>
                            <a:fillRect l="-256716" t="-100775" r="-746" b="-7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04960"/>
                  </p:ext>
                </p:extLst>
              </p:nvPr>
            </p:nvGraphicFramePr>
            <p:xfrm>
              <a:off x="9401176" y="3671815"/>
              <a:ext cx="2314575" cy="11168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15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715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715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5842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𝒃</m:t>
                                </m:r>
                                <m:r>
                                  <a:rPr lang="vi-V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842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b="0" i="1" smtClean="0">
                                    <a:latin typeface="Cambria Math"/>
                                  </a:rPr>
                                  <m:t>−10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04960"/>
                  </p:ext>
                </p:extLst>
              </p:nvPr>
            </p:nvGraphicFramePr>
            <p:xfrm>
              <a:off x="9401176" y="3671815"/>
              <a:ext cx="2314575" cy="11168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1525"/>
                    <a:gridCol w="771525"/>
                    <a:gridCol w="771525"/>
                  </a:tblGrid>
                  <a:tr h="5584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10"/>
                          <a:stretch>
                            <a:fillRect r="-199213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10"/>
                          <a:stretch>
                            <a:fillRect l="-100794" r="-10079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10"/>
                          <a:stretch>
                            <a:fillRect l="-199213" b="-100000"/>
                          </a:stretch>
                        </a:blipFill>
                      </a:tcPr>
                    </a:tc>
                  </a:tr>
                  <a:tr h="5584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10"/>
                          <a:stretch>
                            <a:fillRect t="-100000" r="-19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10"/>
                          <a:stretch>
                            <a:fillRect l="-100794" t="-100000" r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10"/>
                          <a:stretch>
                            <a:fillRect l="-199213" t="-100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8408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23900" y="298450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vi-VN" sz="2800" dirty="0">
                    <a:solidFill>
                      <a:schemeClr val="bg1"/>
                    </a:solidFill>
                  </a:rPr>
                  <a:t>c) </a:t>
                </a:r>
                <a14:m>
                  <m:oMath xmlns:m="http://schemas.openxmlformats.org/officeDocument/2006/math">
                    <m:r>
                      <a:rPr lang="vi-VN" sz="2800">
                        <a:solidFill>
                          <a:schemeClr val="bg1"/>
                        </a:solidFill>
                        <a:latin typeface="Cambria Math"/>
                      </a:rPr>
                      <m:t>−3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vi-VN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800" i="1">
                        <a:solidFill>
                          <a:schemeClr val="bg1"/>
                        </a:solidFill>
                        <a:latin typeface="Cambria Math"/>
                      </a:rPr>
                      <m:t>+4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e>
                    </m:rad>
                    <m:r>
                      <a:rPr lang="vi-V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vi-VN" sz="28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+4=0.</m:t>
                    </m:r>
                  </m:oMath>
                </a14:m>
                <a:br>
                  <a:rPr lang="vi-VN" sz="2800" dirty="0">
                    <a:solidFill>
                      <a:schemeClr val="bg1"/>
                    </a:solidFill>
                  </a:rPr>
                </a:b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23900" y="298450"/>
                <a:ext cx="10515600" cy="1325563"/>
              </a:xfrm>
              <a:blipFill rotWithShape="1"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23900" y="1873250"/>
                <a:ext cx="10515600" cy="20034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vi-VN" dirty="0">
                    <a:solidFill>
                      <a:schemeClr val="bg1"/>
                    </a:solidFill>
                  </a:rPr>
                  <a:t>Vậy phương trình có hai nghiệm phân biệt</a:t>
                </a:r>
              </a:p>
              <a:p>
                <a:pPr marL="0" indent="0">
                  <a:buNone/>
                </a:pPr>
                <a:endParaRPr lang="vi-V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vi-VN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−2</m:t>
                          </m:r>
                          <m:rad>
                            <m:radPr>
                              <m:degHide m:val="on"/>
                              <m:ctrlPr>
                                <a:rPr lang="vi-V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  <m: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36</m:t>
                              </m:r>
                            </m:e>
                          </m:rad>
                        </m:num>
                        <m:den>
                          <m: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−3</m:t>
                          </m:r>
                        </m:den>
                      </m:f>
                      <m:r>
                        <a:rPr lang="vi-VN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vi-VN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vi-VN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+6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−3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vi-VN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vi-V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vi-VN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vi-V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900" y="1873250"/>
                <a:ext cx="10515600" cy="2003425"/>
              </a:xfrm>
              <a:blipFill rotWithShape="1">
                <a:blip r:embed="rId3"/>
                <a:stretch>
                  <a:fillRect l="-1217" t="-5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4025068"/>
                  </p:ext>
                </p:extLst>
              </p:nvPr>
            </p:nvGraphicFramePr>
            <p:xfrm>
              <a:off x="8820151" y="1317275"/>
              <a:ext cx="2314575" cy="11268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15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715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715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5842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𝒃</m:t>
                                </m:r>
                                <m:r>
                                  <a:rPr lang="vi-V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𝒄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842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b="0" i="1" smtClean="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b="0" i="1" smtClean="0">
                                    <a:latin typeface="Cambria Math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vi-VN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800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4025068"/>
                  </p:ext>
                </p:extLst>
              </p:nvPr>
            </p:nvGraphicFramePr>
            <p:xfrm>
              <a:off x="8820151" y="1317275"/>
              <a:ext cx="2314575" cy="11268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71525"/>
                    <a:gridCol w="771525"/>
                    <a:gridCol w="771525"/>
                  </a:tblGrid>
                  <a:tr h="5584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787" r="-199213" b="-1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1587" r="-100794" b="-101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00000" b="-101087"/>
                          </a:stretch>
                        </a:blipFill>
                      </a:tcPr>
                    </a:tc>
                  </a:tr>
                  <a:tr h="5683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787" t="-98925" r="-199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1587" t="-98925" r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00000" t="-9892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59921" y="1094415"/>
                <a:ext cx="5102872" cy="573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p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(2</m:t>
                          </m:r>
                          <m:rad>
                            <m:radPr>
                              <m:degHide m:val="on"/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e>
                          </m:rad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 </m:t>
                      </m:r>
                      <m:d>
                        <m:dPr>
                          <m:ctrlPr>
                            <a:rPr lang="vi-V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−3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.4</m:t>
                      </m:r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=36&gt;0.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21" y="1094415"/>
                <a:ext cx="5102872" cy="5739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21874" y="4100945"/>
                <a:ext cx="7075207" cy="1275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−2</m:t>
                          </m:r>
                          <m:rad>
                            <m:radPr>
                              <m:degHide m:val="on"/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36</m:t>
                              </m:r>
                            </m:e>
                          </m:rad>
                        </m:num>
                        <m:den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−3</m:t>
                          </m:r>
                        </m:den>
                      </m:f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−3</m:t>
                          </m:r>
                        </m:den>
                      </m:f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</m:rad>
                          <m:r>
                            <a:rPr lang="vi-VN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vi-VN" sz="2800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vi-VN" sz="2800" dirty="0">
                  <a:solidFill>
                    <a:schemeClr val="bg1"/>
                  </a:solidFill>
                  <a:latin typeface="+mj-lt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874" y="4100945"/>
                <a:ext cx="7075207" cy="12757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56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9344</TotalTime>
  <Words>1758</Words>
  <Application>Microsoft Office PowerPoint</Application>
  <PresentationFormat>Widescreen</PresentationFormat>
  <Paragraphs>226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KIỂM TRA BÀI CŨ. Trong các khẳng định sau, khẳng định nào là đúng?  </vt:lpstr>
      <vt:lpstr>PowerPoint Presentation</vt:lpstr>
      <vt:lpstr>PowerPoint Presentation</vt:lpstr>
      <vt:lpstr>PowerPoint Presentation</vt:lpstr>
      <vt:lpstr>Bài 1: Xác định hệ số a, b^′,c của các phương trình có dạng  ax^2+〖2b〗^′ x+c=0. </vt:lpstr>
      <vt:lpstr>Bài 1: Xác định hệ số a, b^′,c của các phương trình có dạng  ax^2+〖2b〗^′ x+c=0. </vt:lpstr>
      <vt:lpstr>a) 13852x^2-14x+1=0. </vt:lpstr>
      <vt:lpstr>c) -3x^2+4√6 x+4=0. </vt:lpstr>
      <vt:lpstr>Bài 2: Cho phương trình (ẩn x)    x^2-2(m-4)x+m^2=0. </vt:lpstr>
      <vt:lpstr>Bài 2: Cho phương trình (ẩn x) x^2-2(m-4)x+m^2=0. </vt:lpstr>
      <vt:lpstr>Bài 3: Cho phương trình mx^2+2mx+1=0 (1). Với giá trị nào của m thì phương trình vô nghiệm?    </vt:lpstr>
      <vt:lpstr>Bài 3: Cho phương trình mx^2+2mx+1=0. (1) Với giá trị nào của m thì phương trình vô nghiệm?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HONG VAN</dc:creator>
  <cp:lastModifiedBy>hanh nguyen</cp:lastModifiedBy>
  <cp:revision>485</cp:revision>
  <dcterms:created xsi:type="dcterms:W3CDTF">2020-03-05T23:56:23Z</dcterms:created>
  <dcterms:modified xsi:type="dcterms:W3CDTF">2022-03-07T15:36:55Z</dcterms:modified>
</cp:coreProperties>
</file>